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78" r:id="rId12"/>
    <p:sldId id="266" r:id="rId13"/>
    <p:sldId id="267" r:id="rId14"/>
    <p:sldId id="268" r:id="rId15"/>
    <p:sldId id="269" r:id="rId16"/>
    <p:sldId id="270" r:id="rId17"/>
    <p:sldId id="271" r:id="rId18"/>
    <p:sldId id="272" r:id="rId19"/>
    <p:sldId id="273" r:id="rId20"/>
    <p:sldId id="274" r:id="rId21"/>
    <p:sldId id="275" r:id="rId22"/>
    <p:sldId id="276" r:id="rId23"/>
    <p:sldId id="279" r:id="rId24"/>
    <p:sldId id="280" r:id="rId25"/>
    <p:sldId id="277" r:id="rId26"/>
  </p:sldIdLst>
  <p:sldSz cx="9144000" cy="5143500" type="screen16x9"/>
  <p:notesSz cx="6858000" cy="9144000"/>
  <p:embeddedFontLst>
    <p:embeddedFont>
      <p:font typeface="Roboto" panose="02000000000000000000" pitchFamily="2" charset="0"/>
      <p:regular r:id="rId28"/>
      <p:bold r:id="rId29"/>
      <p:italic r:id="rId30"/>
      <p:boldItalic r:id="rId31"/>
    </p:embeddedFont>
    <p:embeddedFont>
      <p:font typeface="Roboto" panose="02000000000000000000" pitchFamily="2" charset="0"/>
      <p:regular r:id="rId28"/>
      <p:bold r:id="rId29"/>
      <p:italic r:id="rId30"/>
      <p:boldItalic r:id="rId31"/>
    </p:embeddedFont>
    <p:embeddedFont>
      <p:font typeface="Roboto Black" panose="02000000000000000000" pitchFamily="2" charset="0"/>
      <p:bold r:id="rId32"/>
      <p:boldItalic r:id="rId33"/>
    </p:embeddedFont>
    <p:embeddedFont>
      <p:font typeface="Roboto Light" panose="02000000000000000000" pitchFamily="2" charset="0"/>
      <p:regular r:id="rId34"/>
      <p:bold r:id="rId35"/>
      <p:italic r:id="rId36"/>
      <p:boldItalic r:id="rId37"/>
    </p:embeddedFont>
    <p:embeddedFont>
      <p:font typeface="Roboto Medium" panose="02000000000000000000" pitchFamily="2" charset="0"/>
      <p:regular r:id="rId38"/>
      <p:bold r:id="rId39"/>
      <p:italic r:id="rId40"/>
      <p:boldItalic r:id="rId41"/>
    </p:embeddedFont>
    <p:embeddedFont>
      <p:font typeface="Roboto Thin"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3" clrIdx="0">
    <p:extLst>
      <p:ext uri="{19B8F6BF-5375-455C-9EA6-DF929625EA0E}">
        <p15:presenceInfo xmlns:p15="http://schemas.microsoft.com/office/powerpoint/2012/main" userId="98de11d187de26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1B49AD-1153-4C66-8133-BFDBCEBA72C7}">
  <a:tblStyle styleId="{5C1B49AD-1153-4C66-8133-BFDBCEBA72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guide orient="horz" pos="22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br>
              <a:rPr lang="en" sz="3100" dirty="0">
                <a:latin typeface="Roboto"/>
                <a:ea typeface="Roboto"/>
                <a:cs typeface="Roboto"/>
                <a:sym typeface="Roboto"/>
              </a:rPr>
            </a:br>
            <a:r>
              <a:rPr lang="en" sz="3100" dirty="0">
                <a:latin typeface="Roboto"/>
                <a:ea typeface="Roboto"/>
                <a:cs typeface="Roboto"/>
                <a:sym typeface="Roboto"/>
              </a:rPr>
              <a:t>by</a:t>
            </a:r>
            <a:br>
              <a:rPr lang="en" sz="3100" dirty="0">
                <a:latin typeface="Roboto"/>
                <a:ea typeface="Roboto"/>
                <a:cs typeface="Roboto"/>
                <a:sym typeface="Roboto"/>
              </a:rPr>
            </a:br>
            <a:r>
              <a:rPr lang="en" sz="3100" b="1" dirty="0">
                <a:latin typeface="Roboto"/>
                <a:ea typeface="Roboto"/>
                <a:cs typeface="Roboto"/>
                <a:sym typeface="Roboto"/>
              </a:rPr>
              <a:t>Junior Stanley Paruthiyil</a:t>
            </a:r>
            <a:endParaRPr sz="3100" b="1" dirty="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Brute Force Password</a:t>
            </a:r>
            <a:endParaRPr dirty="0"/>
          </a:p>
        </p:txBody>
      </p:sp>
      <p:sp>
        <p:nvSpPr>
          <p:cNvPr id="1133" name="Google Shape;1133;p63"/>
          <p:cNvSpPr/>
          <p:nvPr/>
        </p:nvSpPr>
        <p:spPr>
          <a:xfrm flipH="1">
            <a:off x="167995" y="1349037"/>
            <a:ext cx="1575745" cy="132243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90299" y="1255588"/>
            <a:ext cx="1808399" cy="1415878"/>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We used tool </a:t>
            </a:r>
            <a:r>
              <a:rPr lang="en" sz="1200" b="1" dirty="0">
                <a:latin typeface="Roboto"/>
                <a:ea typeface="Roboto"/>
                <a:cs typeface="Roboto"/>
                <a:sym typeface="Roboto"/>
              </a:rPr>
              <a:t>Hydra </a:t>
            </a:r>
            <a:r>
              <a:rPr lang="en" sz="1200" dirty="0">
                <a:latin typeface="Roboto"/>
                <a:ea typeface="Roboto"/>
                <a:cs typeface="Roboto"/>
                <a:sym typeface="Roboto"/>
              </a:rPr>
              <a:t>to brute force Ashton’s password using the username: ashton</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457171" y="2717942"/>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54602" y="3235257"/>
            <a:ext cx="2263296" cy="1389905"/>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28000" y="3235259"/>
            <a:ext cx="2428500" cy="3083296"/>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The exploit granted us user shell access into the victim machine so we could navigate to the secret files.</a:t>
            </a:r>
            <a:endParaRPr sz="1200" dirty="0">
              <a:latin typeface="Roboto"/>
              <a:ea typeface="Roboto"/>
              <a:cs typeface="Roboto"/>
              <a:sym typeface="Roboto"/>
            </a:endParaRPr>
          </a:p>
        </p:txBody>
      </p:sp>
      <p:grpSp>
        <p:nvGrpSpPr>
          <p:cNvPr id="1143" name="Google Shape;1143;p63"/>
          <p:cNvGrpSpPr/>
          <p:nvPr/>
        </p:nvGrpSpPr>
        <p:grpSpPr>
          <a:xfrm>
            <a:off x="4890071" y="631440"/>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FA36ECAF-BAF8-4547-B14A-B5973C27A625}"/>
              </a:ext>
            </a:extLst>
          </p:cNvPr>
          <p:cNvPicPr>
            <a:picLocks noChangeAspect="1"/>
          </p:cNvPicPr>
          <p:nvPr/>
        </p:nvPicPr>
        <p:blipFill>
          <a:blip r:embed="rId3"/>
          <a:stretch>
            <a:fillRect/>
          </a:stretch>
        </p:blipFill>
        <p:spPr>
          <a:xfrm>
            <a:off x="2681025" y="1164921"/>
            <a:ext cx="6294980" cy="1406830"/>
          </a:xfrm>
          <a:prstGeom prst="rect">
            <a:avLst/>
          </a:prstGeom>
        </p:spPr>
      </p:pic>
      <p:pic>
        <p:nvPicPr>
          <p:cNvPr id="3" name="Picture 2">
            <a:extLst>
              <a:ext uri="{FF2B5EF4-FFF2-40B4-BE49-F238E27FC236}">
                <a16:creationId xmlns:a16="http://schemas.microsoft.com/office/drawing/2014/main" id="{6DE9B99F-A96D-431A-A599-2E8A9A576905}"/>
              </a:ext>
            </a:extLst>
          </p:cNvPr>
          <p:cNvPicPr>
            <a:picLocks noChangeAspect="1"/>
          </p:cNvPicPr>
          <p:nvPr/>
        </p:nvPicPr>
        <p:blipFill>
          <a:blip r:embed="rId4"/>
          <a:stretch>
            <a:fillRect/>
          </a:stretch>
        </p:blipFill>
        <p:spPr>
          <a:xfrm>
            <a:off x="2856628" y="2671466"/>
            <a:ext cx="6010925" cy="847911"/>
          </a:xfrm>
          <a:prstGeom prst="rect">
            <a:avLst/>
          </a:prstGeom>
        </p:spPr>
      </p:pic>
      <p:pic>
        <p:nvPicPr>
          <p:cNvPr id="4" name="Picture 3">
            <a:extLst>
              <a:ext uri="{FF2B5EF4-FFF2-40B4-BE49-F238E27FC236}">
                <a16:creationId xmlns:a16="http://schemas.microsoft.com/office/drawing/2014/main" id="{A5D42D95-89B8-4F13-B37A-9F38AC87A8F6}"/>
              </a:ext>
            </a:extLst>
          </p:cNvPr>
          <p:cNvPicPr>
            <a:picLocks noChangeAspect="1"/>
          </p:cNvPicPr>
          <p:nvPr/>
        </p:nvPicPr>
        <p:blipFill>
          <a:blip r:embed="rId5"/>
          <a:stretch>
            <a:fillRect/>
          </a:stretch>
        </p:blipFill>
        <p:spPr>
          <a:xfrm>
            <a:off x="2400501" y="3619092"/>
            <a:ext cx="6688898" cy="12334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81AF-BC1F-4434-A1BD-AAD21D371E7E}"/>
              </a:ext>
            </a:extLst>
          </p:cNvPr>
          <p:cNvSpPr>
            <a:spLocks noGrp="1"/>
          </p:cNvSpPr>
          <p:nvPr>
            <p:ph type="title"/>
          </p:nvPr>
        </p:nvSpPr>
        <p:spPr/>
        <p:txBody>
          <a:bodyPr/>
          <a:lstStyle/>
          <a:p>
            <a:r>
              <a:rPr lang="en-CA" dirty="0"/>
              <a:t>Exploitation : Hashed Password</a:t>
            </a:r>
          </a:p>
        </p:txBody>
      </p:sp>
      <p:sp>
        <p:nvSpPr>
          <p:cNvPr id="7" name="Subtitle 6">
            <a:extLst>
              <a:ext uri="{FF2B5EF4-FFF2-40B4-BE49-F238E27FC236}">
                <a16:creationId xmlns:a16="http://schemas.microsoft.com/office/drawing/2014/main" id="{9E55ECC7-95C6-4BAB-9B53-FDFD8750F52F}"/>
              </a:ext>
            </a:extLst>
          </p:cNvPr>
          <p:cNvSpPr>
            <a:spLocks noGrp="1"/>
          </p:cNvSpPr>
          <p:nvPr>
            <p:ph type="subTitle" idx="1"/>
          </p:nvPr>
        </p:nvSpPr>
        <p:spPr>
          <a:xfrm>
            <a:off x="0" y="656974"/>
            <a:ext cx="9144000" cy="364800"/>
          </a:xfrm>
        </p:spPr>
        <p:txBody>
          <a:bodyPr/>
          <a:lstStyle/>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sp>
        <p:nvSpPr>
          <p:cNvPr id="8" name="Subtitle 7">
            <a:extLst>
              <a:ext uri="{FF2B5EF4-FFF2-40B4-BE49-F238E27FC236}">
                <a16:creationId xmlns:a16="http://schemas.microsoft.com/office/drawing/2014/main" id="{022FBE6B-DE2A-494F-915A-023408652D03}"/>
              </a:ext>
            </a:extLst>
          </p:cNvPr>
          <p:cNvSpPr>
            <a:spLocks noGrp="1"/>
          </p:cNvSpPr>
          <p:nvPr>
            <p:ph type="subTitle" idx="2"/>
          </p:nvPr>
        </p:nvSpPr>
        <p:spPr>
          <a:xfrm>
            <a:off x="47846" y="1227044"/>
            <a:ext cx="2030819" cy="1367576"/>
          </a:xfrm>
        </p:spPr>
        <p:style>
          <a:lnRef idx="1">
            <a:schemeClr val="accent3"/>
          </a:lnRef>
          <a:fillRef idx="2">
            <a:schemeClr val="accent3"/>
          </a:fillRef>
          <a:effectRef idx="1">
            <a:schemeClr val="accent3"/>
          </a:effectRef>
          <a:fontRef idx="minor">
            <a:schemeClr val="dk1"/>
          </a:fontRef>
        </p:style>
        <p:txBody>
          <a:bodyPr/>
          <a:lstStyle/>
          <a:p>
            <a:r>
              <a:rPr lang="en-CA" sz="1400" b="1" dirty="0">
                <a:latin typeface="+mj-lt"/>
                <a:ea typeface="Roboto Medium" panose="02000000000000000000" pitchFamily="2" charset="0"/>
              </a:rPr>
              <a:t>Tools &amp; Processes</a:t>
            </a:r>
          </a:p>
          <a:p>
            <a:r>
              <a:rPr lang="en-CA" sz="1400" dirty="0">
                <a:latin typeface="Roboto" panose="02000000000000000000" pitchFamily="2" charset="0"/>
                <a:ea typeface="Roboto" panose="02000000000000000000" pitchFamily="2" charset="0"/>
              </a:rPr>
              <a:t>We used the website crack station to find the plaintext of the hashed password for Ryan</a:t>
            </a:r>
          </a:p>
        </p:txBody>
      </p:sp>
      <p:sp>
        <p:nvSpPr>
          <p:cNvPr id="9" name="Text Placeholder 8">
            <a:extLst>
              <a:ext uri="{FF2B5EF4-FFF2-40B4-BE49-F238E27FC236}">
                <a16:creationId xmlns:a16="http://schemas.microsoft.com/office/drawing/2014/main" id="{022EA136-D7A7-4605-A2BB-BB6B99791E28}"/>
              </a:ext>
            </a:extLst>
          </p:cNvPr>
          <p:cNvSpPr>
            <a:spLocks noGrp="1"/>
          </p:cNvSpPr>
          <p:nvPr>
            <p:ph type="body" idx="3"/>
          </p:nvPr>
        </p:nvSpPr>
        <p:spPr>
          <a:xfrm>
            <a:off x="175" y="1284250"/>
            <a:ext cx="1063081" cy="1521225"/>
          </a:xfrm>
        </p:spPr>
        <p:txBody>
          <a:bodyPr/>
          <a:lstStyle/>
          <a:p>
            <a:pPr marL="139700" indent="0">
              <a:buNone/>
            </a:pPr>
            <a:endParaRPr lang="en-CA" dirty="0"/>
          </a:p>
          <a:p>
            <a:pPr marL="139700" indent="0">
              <a:buNone/>
            </a:pPr>
            <a:endParaRPr lang="en-CA" dirty="0"/>
          </a:p>
          <a:p>
            <a:pPr marL="139700" indent="0">
              <a:buNone/>
            </a:pPr>
            <a:endParaRPr lang="en-CA" dirty="0"/>
          </a:p>
          <a:p>
            <a:pPr marL="139700" indent="0">
              <a:buNone/>
            </a:pPr>
            <a:endParaRPr lang="en-CA" b="1" dirty="0"/>
          </a:p>
        </p:txBody>
      </p:sp>
      <p:sp>
        <p:nvSpPr>
          <p:cNvPr id="19" name="TextBox 18">
            <a:extLst>
              <a:ext uri="{FF2B5EF4-FFF2-40B4-BE49-F238E27FC236}">
                <a16:creationId xmlns:a16="http://schemas.microsoft.com/office/drawing/2014/main" id="{99670734-1A89-4D17-856E-ECA06AFB4801}"/>
              </a:ext>
            </a:extLst>
          </p:cNvPr>
          <p:cNvSpPr txBox="1"/>
          <p:nvPr/>
        </p:nvSpPr>
        <p:spPr>
          <a:xfrm>
            <a:off x="786809" y="839374"/>
            <a:ext cx="184731" cy="307777"/>
          </a:xfrm>
          <a:prstGeom prst="rect">
            <a:avLst/>
          </a:prstGeom>
          <a:noFill/>
        </p:spPr>
        <p:txBody>
          <a:bodyPr wrap="none" rtlCol="0">
            <a:spAutoFit/>
          </a:bodyPr>
          <a:lstStyle/>
          <a:p>
            <a:endParaRPr lang="en-CA" dirty="0"/>
          </a:p>
        </p:txBody>
      </p:sp>
      <p:sp>
        <p:nvSpPr>
          <p:cNvPr id="22" name="Rectangle: Single Corner Rounded 21">
            <a:extLst>
              <a:ext uri="{FF2B5EF4-FFF2-40B4-BE49-F238E27FC236}">
                <a16:creationId xmlns:a16="http://schemas.microsoft.com/office/drawing/2014/main" id="{97666C61-02AE-448D-9134-EBC321620AA8}"/>
              </a:ext>
            </a:extLst>
          </p:cNvPr>
          <p:cNvSpPr/>
          <p:nvPr/>
        </p:nvSpPr>
        <p:spPr>
          <a:xfrm>
            <a:off x="0" y="3297943"/>
            <a:ext cx="2700670" cy="1367576"/>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CA" b="1" dirty="0">
                <a:solidFill>
                  <a:schemeClr val="tx1"/>
                </a:solidFill>
              </a:rPr>
              <a:t>Achievements</a:t>
            </a:r>
          </a:p>
          <a:p>
            <a:r>
              <a:rPr lang="en-CA" dirty="0">
                <a:solidFill>
                  <a:schemeClr val="tx1"/>
                </a:solidFill>
                <a:latin typeface="Roboto" panose="02000000000000000000" pitchFamily="2" charset="0"/>
                <a:ea typeface="Roboto" panose="02000000000000000000" pitchFamily="2" charset="0"/>
              </a:rPr>
              <a:t>This password granted us    access to the system through the WebDAV connection, which later allowed us to upload a shell script to attack</a:t>
            </a:r>
            <a:r>
              <a:rPr lang="en-CA" dirty="0">
                <a:solidFill>
                  <a:schemeClr val="tx1"/>
                </a:solidFill>
              </a:rPr>
              <a:t>.</a:t>
            </a:r>
          </a:p>
        </p:txBody>
      </p:sp>
      <p:grpSp>
        <p:nvGrpSpPr>
          <p:cNvPr id="10" name="Google Shape;1135;p63">
            <a:extLst>
              <a:ext uri="{FF2B5EF4-FFF2-40B4-BE49-F238E27FC236}">
                <a16:creationId xmlns:a16="http://schemas.microsoft.com/office/drawing/2014/main" id="{0A43A469-9C03-4570-A34E-7AA60DCD476D}"/>
              </a:ext>
            </a:extLst>
          </p:cNvPr>
          <p:cNvGrpSpPr/>
          <p:nvPr/>
        </p:nvGrpSpPr>
        <p:grpSpPr>
          <a:xfrm>
            <a:off x="365464" y="703709"/>
            <a:ext cx="606075" cy="533480"/>
            <a:chOff x="457199" y="1378813"/>
            <a:chExt cx="790189" cy="695450"/>
          </a:xfrm>
        </p:grpSpPr>
        <p:sp>
          <p:nvSpPr>
            <p:cNvPr id="11" name="Google Shape;1136;p63">
              <a:extLst>
                <a:ext uri="{FF2B5EF4-FFF2-40B4-BE49-F238E27FC236}">
                  <a16:creationId xmlns:a16="http://schemas.microsoft.com/office/drawing/2014/main" id="{51904433-26F0-4AEC-BA29-B10348C2F9E0}"/>
                </a:ext>
              </a:extLst>
            </p:cNvPr>
            <p:cNvSpPr/>
            <p:nvPr/>
          </p:nvSpPr>
          <p:spPr>
            <a:xfrm>
              <a:off x="457199" y="1378813"/>
              <a:ext cx="790189"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2" name="Google Shape;1137;p63">
              <a:extLst>
                <a:ext uri="{FF2B5EF4-FFF2-40B4-BE49-F238E27FC236}">
                  <a16:creationId xmlns:a16="http://schemas.microsoft.com/office/drawing/2014/main" id="{3331FE87-C7FD-4ADF-91F4-10142D337DD9}"/>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135;p63">
            <a:extLst>
              <a:ext uri="{FF2B5EF4-FFF2-40B4-BE49-F238E27FC236}">
                <a16:creationId xmlns:a16="http://schemas.microsoft.com/office/drawing/2014/main" id="{440AD56E-88F7-435D-8C38-9755CC598C61}"/>
              </a:ext>
            </a:extLst>
          </p:cNvPr>
          <p:cNvGrpSpPr/>
          <p:nvPr/>
        </p:nvGrpSpPr>
        <p:grpSpPr>
          <a:xfrm>
            <a:off x="365455" y="2805475"/>
            <a:ext cx="533372" cy="533480"/>
            <a:chOff x="457200" y="1378813"/>
            <a:chExt cx="695400" cy="695450"/>
          </a:xfrm>
        </p:grpSpPr>
        <p:sp>
          <p:nvSpPr>
            <p:cNvPr id="17" name="Google Shape;1136;p63">
              <a:extLst>
                <a:ext uri="{FF2B5EF4-FFF2-40B4-BE49-F238E27FC236}">
                  <a16:creationId xmlns:a16="http://schemas.microsoft.com/office/drawing/2014/main" id="{510379BB-AB84-4ADF-A3E2-54A46756E5EF}"/>
                </a:ext>
              </a:extLst>
            </p:cNvPr>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20" name="Google Shape;1137;p63">
              <a:extLst>
                <a:ext uri="{FF2B5EF4-FFF2-40B4-BE49-F238E27FC236}">
                  <a16:creationId xmlns:a16="http://schemas.microsoft.com/office/drawing/2014/main" id="{B3ADA3D8-1927-4965-B086-5BA3CA2A8E88}"/>
                </a:ext>
              </a:extLst>
            </p:cNvPr>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B7391F5-FE4E-44F2-BF42-382F16288861}"/>
              </a:ext>
            </a:extLst>
          </p:cNvPr>
          <p:cNvPicPr>
            <a:picLocks noChangeAspect="1"/>
          </p:cNvPicPr>
          <p:nvPr/>
        </p:nvPicPr>
        <p:blipFill>
          <a:blip r:embed="rId2"/>
          <a:stretch>
            <a:fillRect/>
          </a:stretch>
        </p:blipFill>
        <p:spPr>
          <a:xfrm>
            <a:off x="2200940" y="731108"/>
            <a:ext cx="6156251" cy="952500"/>
          </a:xfrm>
          <a:prstGeom prst="rect">
            <a:avLst/>
          </a:prstGeom>
        </p:spPr>
      </p:pic>
      <p:pic>
        <p:nvPicPr>
          <p:cNvPr id="3" name="Picture 2">
            <a:extLst>
              <a:ext uri="{FF2B5EF4-FFF2-40B4-BE49-F238E27FC236}">
                <a16:creationId xmlns:a16="http://schemas.microsoft.com/office/drawing/2014/main" id="{199EA7EA-7B32-4498-9A82-E2EA4A2A1C91}"/>
              </a:ext>
            </a:extLst>
          </p:cNvPr>
          <p:cNvPicPr>
            <a:picLocks noChangeAspect="1"/>
          </p:cNvPicPr>
          <p:nvPr/>
        </p:nvPicPr>
        <p:blipFill>
          <a:blip r:embed="rId3"/>
          <a:stretch>
            <a:fillRect/>
          </a:stretch>
        </p:blipFill>
        <p:spPr>
          <a:xfrm>
            <a:off x="2836832" y="1902436"/>
            <a:ext cx="5700039" cy="2688950"/>
          </a:xfrm>
          <a:prstGeom prst="rect">
            <a:avLst/>
          </a:prstGeom>
        </p:spPr>
      </p:pic>
    </p:spTree>
    <p:extLst>
      <p:ext uri="{BB962C8B-B14F-4D97-AF65-F5344CB8AC3E}">
        <p14:creationId xmlns:p14="http://schemas.microsoft.com/office/powerpoint/2010/main" val="1892014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0" name="Google Shape;1160;p65"/>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 </a:t>
            </a:r>
            <a:endParaRPr sz="1200" dirty="0"/>
          </a:p>
          <a:p>
            <a:pPr marL="0" lvl="0" indent="0" algn="r" rtl="0">
              <a:spcBef>
                <a:spcPts val="600"/>
              </a:spcBef>
              <a:spcAft>
                <a:spcPts val="600"/>
              </a:spcAft>
              <a:buNone/>
            </a:pPr>
            <a:endParaRPr sz="1200" dirty="0"/>
          </a:p>
        </p:txBody>
      </p:sp>
      <p:sp>
        <p:nvSpPr>
          <p:cNvPr id="1163" name="Google Shape;1163;p65"/>
          <p:cNvSpPr txBox="1">
            <a:spLocks noGrp="1"/>
          </p:cNvSpPr>
          <p:nvPr>
            <p:ph type="subTitle" idx="2"/>
          </p:nvPr>
        </p:nvSpPr>
        <p:spPr>
          <a:xfrm>
            <a:off x="204660" y="599892"/>
            <a:ext cx="7216865"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b="1" dirty="0"/>
              <a:t>The port scan began at 3:00 pm</a:t>
            </a:r>
            <a:endParaRPr sz="1200" b="1" dirty="0"/>
          </a:p>
          <a:p>
            <a:pPr marL="320040" lvl="0" indent="-167640" algn="l" rtl="0">
              <a:spcBef>
                <a:spcPts val="0"/>
              </a:spcBef>
              <a:spcAft>
                <a:spcPts val="0"/>
              </a:spcAft>
              <a:buSzPts val="1200"/>
              <a:buChar char="●"/>
            </a:pPr>
            <a:r>
              <a:rPr lang="en" sz="1200" b="1" dirty="0"/>
              <a:t>62,006 packets were send from ip 192.168.1.8</a:t>
            </a:r>
            <a:endParaRPr sz="1200" b="1" dirty="0"/>
          </a:p>
          <a:p>
            <a:pPr marL="320040" lvl="0" indent="-167640" algn="l" rtl="0">
              <a:spcBef>
                <a:spcPts val="0"/>
              </a:spcBef>
              <a:spcAft>
                <a:spcPts val="0"/>
              </a:spcAft>
              <a:buSzPts val="1200"/>
              <a:buChar char="●"/>
            </a:pPr>
            <a:r>
              <a:rPr lang="en-CA" sz="1200" b="1" dirty="0"/>
              <a:t>T</a:t>
            </a:r>
            <a:r>
              <a:rPr lang="en" sz="1200" b="1" dirty="0"/>
              <a:t>he nmap ping scan send request to port 80 and port 443</a:t>
            </a:r>
            <a:endParaRPr sz="1200" dirty="0"/>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Include a screenshot of Kibana logs depicting the port scan. </a:t>
            </a:r>
            <a:endParaRPr dirty="0">
              <a:latin typeface="Roboto"/>
              <a:ea typeface="Roboto"/>
              <a:cs typeface="Roboto"/>
              <a:sym typeface="Roboto"/>
            </a:endParaRPr>
          </a:p>
        </p:txBody>
      </p:sp>
      <p:pic>
        <p:nvPicPr>
          <p:cNvPr id="1164" name="Google Shape;1164;p65"/>
          <p:cNvPicPr preferRelativeResize="0"/>
          <p:nvPr/>
        </p:nvPicPr>
        <p:blipFill>
          <a:blip r:embed="rId3">
            <a:alphaModFix/>
          </a:blip>
          <a:stretch>
            <a:fillRect/>
          </a:stretch>
        </p:blipFill>
        <p:spPr>
          <a:xfrm>
            <a:off x="204661" y="812108"/>
            <a:ext cx="534078" cy="389703"/>
          </a:xfrm>
          <a:prstGeom prst="rect">
            <a:avLst/>
          </a:prstGeom>
          <a:noFill/>
          <a:ln>
            <a:noFill/>
          </a:ln>
        </p:spPr>
      </p:pic>
      <p:pic>
        <p:nvPicPr>
          <p:cNvPr id="3" name="Picture 2">
            <a:extLst>
              <a:ext uri="{FF2B5EF4-FFF2-40B4-BE49-F238E27FC236}">
                <a16:creationId xmlns:a16="http://schemas.microsoft.com/office/drawing/2014/main" id="{75131874-7DF3-44FC-A8A2-143BA1543D70}"/>
              </a:ext>
            </a:extLst>
          </p:cNvPr>
          <p:cNvPicPr>
            <a:picLocks noChangeAspect="1"/>
          </p:cNvPicPr>
          <p:nvPr/>
        </p:nvPicPr>
        <p:blipFill>
          <a:blip r:embed="rId4"/>
          <a:stretch>
            <a:fillRect/>
          </a:stretch>
        </p:blipFill>
        <p:spPr>
          <a:xfrm>
            <a:off x="204661" y="1571592"/>
            <a:ext cx="8734678" cy="27383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0" name="Google Shape;1170;p66"/>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 </a:t>
            </a:r>
            <a:endParaRPr sz="1200" dirty="0"/>
          </a:p>
          <a:p>
            <a:pPr marL="0" lvl="0" indent="0" algn="r" rtl="0">
              <a:spcBef>
                <a:spcPts val="600"/>
              </a:spcBef>
              <a:spcAft>
                <a:spcPts val="600"/>
              </a:spcAft>
              <a:buNone/>
            </a:pPr>
            <a:endParaRPr sz="1200" dirty="0"/>
          </a:p>
        </p:txBody>
      </p:sp>
      <p:sp>
        <p:nvSpPr>
          <p:cNvPr id="1173" name="Google Shape;1173;p66"/>
          <p:cNvSpPr txBox="1">
            <a:spLocks noGrp="1"/>
          </p:cNvSpPr>
          <p:nvPr>
            <p:ph type="subTitle" idx="2"/>
          </p:nvPr>
        </p:nvSpPr>
        <p:spPr>
          <a:xfrm>
            <a:off x="-95472" y="558022"/>
            <a:ext cx="8420544" cy="500005"/>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b="1" dirty="0"/>
              <a:t>29,805 requests for the hidden directory occurred at 6pm.</a:t>
            </a:r>
          </a:p>
          <a:p>
            <a:pPr marL="320040" lvl="0" indent="-167640" algn="l" rtl="0">
              <a:spcBef>
                <a:spcPts val="0"/>
              </a:spcBef>
              <a:spcAft>
                <a:spcPts val="0"/>
              </a:spcAft>
              <a:buSzPts val="1200"/>
              <a:buChar char="●"/>
            </a:pPr>
            <a:r>
              <a:rPr lang="en-US" sz="1200" b="1" dirty="0"/>
              <a:t>The file requested was a secret folder hidden within the company folders.</a:t>
            </a:r>
          </a:p>
          <a:p>
            <a:pPr marL="320040" lvl="0" indent="-167640" algn="l" rtl="0">
              <a:spcBef>
                <a:spcPts val="0"/>
              </a:spcBef>
              <a:spcAft>
                <a:spcPts val="0"/>
              </a:spcAft>
              <a:buSzPts val="1200"/>
              <a:buChar char="●"/>
            </a:pPr>
            <a:r>
              <a:rPr lang="en-US" sz="1200" b="1" dirty="0"/>
              <a:t>The secret folder contained instructions on how to access the </a:t>
            </a:r>
            <a:r>
              <a:rPr lang="en-US" sz="1200" b="1" dirty="0" err="1"/>
              <a:t>webdav</a:t>
            </a:r>
            <a:r>
              <a:rPr lang="en-US" sz="1200" b="1" dirty="0"/>
              <a:t> server using Ryan’s account. It also included a hashed password</a:t>
            </a:r>
            <a:r>
              <a:rPr lang="en-US" sz="1200" dirty="0"/>
              <a:t>.</a:t>
            </a:r>
            <a:endParaRPr sz="1200" dirty="0"/>
          </a:p>
        </p:txBody>
      </p:sp>
      <p:pic>
        <p:nvPicPr>
          <p:cNvPr id="1174" name="Google Shape;1174;p66"/>
          <p:cNvPicPr preferRelativeResize="0"/>
          <p:nvPr/>
        </p:nvPicPr>
        <p:blipFill>
          <a:blip r:embed="rId3">
            <a:alphaModFix/>
          </a:blip>
          <a:stretch>
            <a:fillRect/>
          </a:stretch>
        </p:blipFill>
        <p:spPr>
          <a:xfrm>
            <a:off x="48368" y="751607"/>
            <a:ext cx="424701" cy="534933"/>
          </a:xfrm>
          <a:prstGeom prst="rect">
            <a:avLst/>
          </a:prstGeom>
          <a:noFill/>
          <a:ln>
            <a:noFill/>
          </a:ln>
        </p:spPr>
      </p:pic>
      <p:pic>
        <p:nvPicPr>
          <p:cNvPr id="2" name="Picture 1">
            <a:extLst>
              <a:ext uri="{FF2B5EF4-FFF2-40B4-BE49-F238E27FC236}">
                <a16:creationId xmlns:a16="http://schemas.microsoft.com/office/drawing/2014/main" id="{04F66A3E-E6F6-4B3E-8850-05128386D5D5}"/>
              </a:ext>
            </a:extLst>
          </p:cNvPr>
          <p:cNvPicPr>
            <a:picLocks noChangeAspect="1"/>
          </p:cNvPicPr>
          <p:nvPr/>
        </p:nvPicPr>
        <p:blipFill>
          <a:blip r:embed="rId4"/>
          <a:stretch>
            <a:fillRect/>
          </a:stretch>
        </p:blipFill>
        <p:spPr>
          <a:xfrm>
            <a:off x="4029075" y="3935475"/>
            <a:ext cx="4429125" cy="933450"/>
          </a:xfrm>
          <a:prstGeom prst="rect">
            <a:avLst/>
          </a:prstGeom>
        </p:spPr>
      </p:pic>
      <p:pic>
        <p:nvPicPr>
          <p:cNvPr id="3" name="Picture 2">
            <a:extLst>
              <a:ext uri="{FF2B5EF4-FFF2-40B4-BE49-F238E27FC236}">
                <a16:creationId xmlns:a16="http://schemas.microsoft.com/office/drawing/2014/main" id="{662E5DAF-5F2D-4040-8522-F97A29F183F7}"/>
              </a:ext>
            </a:extLst>
          </p:cNvPr>
          <p:cNvPicPr>
            <a:picLocks noChangeAspect="1"/>
          </p:cNvPicPr>
          <p:nvPr/>
        </p:nvPicPr>
        <p:blipFill>
          <a:blip r:embed="rId5"/>
          <a:stretch>
            <a:fillRect/>
          </a:stretch>
        </p:blipFill>
        <p:spPr>
          <a:xfrm>
            <a:off x="260719" y="1708029"/>
            <a:ext cx="3593362" cy="2590716"/>
          </a:xfrm>
          <a:prstGeom prst="rect">
            <a:avLst/>
          </a:prstGeom>
        </p:spPr>
      </p:pic>
      <p:pic>
        <p:nvPicPr>
          <p:cNvPr id="5" name="Picture 4">
            <a:extLst>
              <a:ext uri="{FF2B5EF4-FFF2-40B4-BE49-F238E27FC236}">
                <a16:creationId xmlns:a16="http://schemas.microsoft.com/office/drawing/2014/main" id="{E07C900C-C174-49F2-B937-884401E12969}"/>
              </a:ext>
            </a:extLst>
          </p:cNvPr>
          <p:cNvPicPr>
            <a:picLocks noChangeAspect="1"/>
          </p:cNvPicPr>
          <p:nvPr/>
        </p:nvPicPr>
        <p:blipFill>
          <a:blip r:embed="rId6"/>
          <a:stretch>
            <a:fillRect/>
          </a:stretch>
        </p:blipFill>
        <p:spPr>
          <a:xfrm>
            <a:off x="4114800" y="1825067"/>
            <a:ext cx="4343400" cy="15637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0" name="Google Shape;1180;p67"/>
          <p:cNvSpPr txBox="1">
            <a:spLocks noGrp="1"/>
          </p:cNvSpPr>
          <p:nvPr>
            <p:ph type="subTitle" idx="1"/>
          </p:nvPr>
        </p:nvSpPr>
        <p:spPr>
          <a:xfrm>
            <a:off x="33498" y="604156"/>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 </a:t>
            </a:r>
            <a:endParaRPr sz="1200" dirty="0"/>
          </a:p>
          <a:p>
            <a:pPr marL="0" lvl="0" indent="0" algn="r" rtl="0">
              <a:spcBef>
                <a:spcPts val="600"/>
              </a:spcBef>
              <a:spcAft>
                <a:spcPts val="600"/>
              </a:spcAft>
              <a:buNone/>
            </a:pPr>
            <a:endParaRPr sz="1200" dirty="0"/>
          </a:p>
        </p:txBody>
      </p:sp>
      <p:sp>
        <p:nvSpPr>
          <p:cNvPr id="1183" name="Google Shape;1183;p67"/>
          <p:cNvSpPr txBox="1">
            <a:spLocks noGrp="1"/>
          </p:cNvSpPr>
          <p:nvPr>
            <p:ph type="subTitle" idx="2"/>
          </p:nvPr>
        </p:nvSpPr>
        <p:spPr>
          <a:xfrm>
            <a:off x="-138224" y="697140"/>
            <a:ext cx="9016410" cy="790709"/>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b="1" dirty="0"/>
              <a:t>29,805 requests were made.</a:t>
            </a:r>
            <a:endParaRPr sz="1200" b="1" dirty="0"/>
          </a:p>
          <a:p>
            <a:pPr marL="320040" lvl="0" indent="-167640" algn="l" rtl="0">
              <a:spcBef>
                <a:spcPts val="0"/>
              </a:spcBef>
              <a:spcAft>
                <a:spcPts val="0"/>
              </a:spcAft>
              <a:buSzPts val="1200"/>
              <a:buChar char="●"/>
            </a:pPr>
            <a:r>
              <a:rPr lang="en" sz="1200" b="1" dirty="0"/>
              <a:t>Out of 29,805 request , only 2 successful attempt in recovering the password</a:t>
            </a:r>
            <a:r>
              <a:rPr lang="en" sz="1200" dirty="0"/>
              <a:t>.</a:t>
            </a:r>
            <a:endParaRPr sz="1200" dirty="0"/>
          </a:p>
        </p:txBody>
      </p:sp>
      <p:pic>
        <p:nvPicPr>
          <p:cNvPr id="1184" name="Google Shape;1184;p67"/>
          <p:cNvPicPr preferRelativeResize="0"/>
          <p:nvPr/>
        </p:nvPicPr>
        <p:blipFill>
          <a:blip r:embed="rId3">
            <a:alphaModFix/>
          </a:blip>
          <a:stretch>
            <a:fillRect/>
          </a:stretch>
        </p:blipFill>
        <p:spPr>
          <a:xfrm>
            <a:off x="33498" y="859376"/>
            <a:ext cx="424701" cy="331225"/>
          </a:xfrm>
          <a:prstGeom prst="rect">
            <a:avLst/>
          </a:prstGeom>
          <a:noFill/>
          <a:ln>
            <a:noFill/>
          </a:ln>
        </p:spPr>
      </p:pic>
      <p:pic>
        <p:nvPicPr>
          <p:cNvPr id="4" name="Picture 3">
            <a:extLst>
              <a:ext uri="{FF2B5EF4-FFF2-40B4-BE49-F238E27FC236}">
                <a16:creationId xmlns:a16="http://schemas.microsoft.com/office/drawing/2014/main" id="{A77E1C44-551A-4DBC-AD5C-77F514703496}"/>
              </a:ext>
            </a:extLst>
          </p:cNvPr>
          <p:cNvPicPr>
            <a:picLocks noChangeAspect="1"/>
          </p:cNvPicPr>
          <p:nvPr/>
        </p:nvPicPr>
        <p:blipFill>
          <a:blip r:embed="rId4"/>
          <a:stretch>
            <a:fillRect/>
          </a:stretch>
        </p:blipFill>
        <p:spPr>
          <a:xfrm>
            <a:off x="704850" y="2892055"/>
            <a:ext cx="7492852" cy="1904869"/>
          </a:xfrm>
          <a:prstGeom prst="rect">
            <a:avLst/>
          </a:prstGeom>
        </p:spPr>
      </p:pic>
      <p:pic>
        <p:nvPicPr>
          <p:cNvPr id="5" name="Picture 4">
            <a:extLst>
              <a:ext uri="{FF2B5EF4-FFF2-40B4-BE49-F238E27FC236}">
                <a16:creationId xmlns:a16="http://schemas.microsoft.com/office/drawing/2014/main" id="{34C7AD99-AF78-4ED1-9A00-ABE032FD155D}"/>
              </a:ext>
            </a:extLst>
          </p:cNvPr>
          <p:cNvPicPr>
            <a:picLocks noChangeAspect="1"/>
          </p:cNvPicPr>
          <p:nvPr/>
        </p:nvPicPr>
        <p:blipFill>
          <a:blip r:embed="rId5"/>
          <a:stretch>
            <a:fillRect/>
          </a:stretch>
        </p:blipFill>
        <p:spPr>
          <a:xfrm>
            <a:off x="1350335" y="1863662"/>
            <a:ext cx="5702767" cy="9327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0" name="Google Shape;1190;p68"/>
          <p:cNvSpPr txBox="1">
            <a:spLocks noGrp="1"/>
          </p:cNvSpPr>
          <p:nvPr>
            <p:ph type="subTitle" idx="1"/>
          </p:nvPr>
        </p:nvSpPr>
        <p:spPr>
          <a:xfrm>
            <a:off x="-1" y="675975"/>
            <a:ext cx="8888819"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 </a:t>
            </a:r>
            <a:endParaRPr sz="1200" dirty="0"/>
          </a:p>
          <a:p>
            <a:pPr marL="0" lvl="0" indent="0" algn="r" rtl="0">
              <a:spcBef>
                <a:spcPts val="600"/>
              </a:spcBef>
              <a:spcAft>
                <a:spcPts val="600"/>
              </a:spcAft>
              <a:buNone/>
            </a:pPr>
            <a:endParaRPr sz="1200" dirty="0"/>
          </a:p>
        </p:txBody>
      </p:sp>
      <p:sp>
        <p:nvSpPr>
          <p:cNvPr id="1193" name="Google Shape;1193;p68"/>
          <p:cNvSpPr txBox="1">
            <a:spLocks noGrp="1"/>
          </p:cNvSpPr>
          <p:nvPr>
            <p:ph type="subTitle" idx="2"/>
          </p:nvPr>
        </p:nvSpPr>
        <p:spPr>
          <a:xfrm>
            <a:off x="-90243" y="675974"/>
            <a:ext cx="9168600" cy="1269599"/>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b="1" dirty="0"/>
              <a:t>38 requests were made to the WebDav directory.</a:t>
            </a:r>
          </a:p>
          <a:p>
            <a:pPr marL="152400" lvl="0" algn="l" rtl="0">
              <a:spcBef>
                <a:spcPts val="0"/>
              </a:spcBef>
              <a:spcAft>
                <a:spcPts val="0"/>
              </a:spcAft>
              <a:buSzPts val="1200"/>
            </a:pPr>
            <a:endParaRPr lang="en-US" sz="1200" b="1" dirty="0"/>
          </a:p>
          <a:p>
            <a:pPr marL="320040" lvl="0" indent="-167640" algn="l" rtl="0">
              <a:spcBef>
                <a:spcPts val="0"/>
              </a:spcBef>
              <a:spcAft>
                <a:spcPts val="0"/>
              </a:spcAft>
              <a:buSzPts val="1200"/>
              <a:buChar char="●"/>
            </a:pPr>
            <a:r>
              <a:rPr lang="en-US" sz="1200" b="1" dirty="0"/>
              <a:t>The shell.php file was requested. This was part of the red team’s shell attack to start listening for activity on the victim machine.</a:t>
            </a:r>
            <a:endParaRPr sz="1200" b="1" dirty="0"/>
          </a:p>
          <a:p>
            <a:pPr marL="152400" lvl="0" algn="l" rtl="0">
              <a:spcBef>
                <a:spcPts val="0"/>
              </a:spcBef>
              <a:spcAft>
                <a:spcPts val="0"/>
              </a:spcAft>
              <a:buSzPts val="1200"/>
            </a:pPr>
            <a:endParaRPr sz="1200" dirty="0"/>
          </a:p>
        </p:txBody>
      </p:sp>
      <p:pic>
        <p:nvPicPr>
          <p:cNvPr id="1194" name="Google Shape;1194;p68"/>
          <p:cNvPicPr preferRelativeResize="0"/>
          <p:nvPr/>
        </p:nvPicPr>
        <p:blipFill>
          <a:blip r:embed="rId3">
            <a:alphaModFix/>
          </a:blip>
          <a:stretch>
            <a:fillRect/>
          </a:stretch>
        </p:blipFill>
        <p:spPr>
          <a:xfrm>
            <a:off x="31898" y="741300"/>
            <a:ext cx="424701" cy="331225"/>
          </a:xfrm>
          <a:prstGeom prst="rect">
            <a:avLst/>
          </a:prstGeom>
          <a:noFill/>
          <a:ln>
            <a:noFill/>
          </a:ln>
        </p:spPr>
      </p:pic>
      <p:pic>
        <p:nvPicPr>
          <p:cNvPr id="3" name="Picture 2">
            <a:extLst>
              <a:ext uri="{FF2B5EF4-FFF2-40B4-BE49-F238E27FC236}">
                <a16:creationId xmlns:a16="http://schemas.microsoft.com/office/drawing/2014/main" id="{E63CE8BF-F655-4D5B-B81D-C621CD74EF75}"/>
              </a:ext>
            </a:extLst>
          </p:cNvPr>
          <p:cNvPicPr>
            <a:picLocks noChangeAspect="1"/>
          </p:cNvPicPr>
          <p:nvPr/>
        </p:nvPicPr>
        <p:blipFill>
          <a:blip r:embed="rId4"/>
          <a:stretch>
            <a:fillRect/>
          </a:stretch>
        </p:blipFill>
        <p:spPr>
          <a:xfrm>
            <a:off x="838422" y="2135888"/>
            <a:ext cx="7105650" cy="21240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dirty="0"/>
          </a:p>
          <a:p>
            <a:pPr marL="0" lvl="0" indent="0" algn="l" rtl="0">
              <a:spcBef>
                <a:spcPts val="0"/>
              </a:spcBef>
              <a:spcAft>
                <a:spcPts val="0"/>
              </a:spcAft>
              <a:buNone/>
            </a:pPr>
            <a:r>
              <a:rPr lang="en-CA" sz="1400" dirty="0"/>
              <a:t>We will set up an alarm, so that a firewall detects 10 port scans per minute or 100 ICMP request which is consecutive</a:t>
            </a:r>
            <a:r>
              <a:rPr lang="en-CA" sz="1400" b="1" dirty="0"/>
              <a:t>.</a:t>
            </a:r>
            <a:endParaRPr sz="1400" b="1" dirty="0"/>
          </a:p>
          <a:p>
            <a:pPr marL="0" lvl="0" indent="0" algn="l" rtl="0">
              <a:spcBef>
                <a:spcPts val="0"/>
              </a:spcBef>
              <a:spcAft>
                <a:spcPts val="0"/>
              </a:spcAft>
              <a:buNone/>
            </a:pPr>
            <a:endParaRPr sz="1400" dirty="0"/>
          </a:p>
          <a:p>
            <a:pPr marL="0" lvl="0" indent="0" algn="l" rtl="0">
              <a:spcBef>
                <a:spcPts val="0"/>
              </a:spcBef>
              <a:spcAft>
                <a:spcPts val="0"/>
              </a:spcAft>
              <a:buNone/>
            </a:pPr>
            <a:endParaRPr lang="en" sz="1400" dirty="0"/>
          </a:p>
          <a:p>
            <a:pPr marL="0" lvl="0" indent="0" algn="l" rtl="0">
              <a:spcBef>
                <a:spcPts val="0"/>
              </a:spcBef>
              <a:spcAft>
                <a:spcPts val="0"/>
              </a:spcAft>
              <a:buNone/>
            </a:pPr>
            <a:r>
              <a:rPr lang="en-CA" sz="1400" dirty="0"/>
              <a:t>Most firewalls and IPSs can detect such scanning and cut it off in real time.</a:t>
            </a:r>
            <a:endParaRPr sz="1400" dirty="0"/>
          </a:p>
        </p:txBody>
      </p:sp>
      <p:sp>
        <p:nvSpPr>
          <p:cNvPr id="1209" name="Google Shape;1209;p70"/>
          <p:cNvSpPr txBox="1">
            <a:spLocks noGrp="1"/>
          </p:cNvSpPr>
          <p:nvPr>
            <p:ph type="subTitle" idx="3"/>
          </p:nvPr>
        </p:nvSpPr>
        <p:spPr>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dirty="0"/>
          </a:p>
          <a:p>
            <a:pPr marL="0" lvl="0" indent="0" algn="l" rtl="0">
              <a:spcBef>
                <a:spcPts val="0"/>
              </a:spcBef>
              <a:spcAft>
                <a:spcPts val="0"/>
              </a:spcAft>
              <a:buNone/>
            </a:pPr>
            <a:r>
              <a:rPr lang="en-CA" sz="1400" dirty="0"/>
              <a:t>Enable only the traffic you need to access the internal hosts and deny everything else.</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lang="en-CA" sz="1400" dirty="0"/>
          </a:p>
          <a:p>
            <a:pPr marL="0" lvl="0" indent="0" algn="l" rtl="0">
              <a:spcBef>
                <a:spcPts val="0"/>
              </a:spcBef>
              <a:spcAft>
                <a:spcPts val="0"/>
              </a:spcAft>
              <a:buClr>
                <a:schemeClr val="dk1"/>
              </a:buClr>
              <a:buSzPts val="1100"/>
              <a:buFont typeface="Arial"/>
              <a:buNone/>
            </a:pPr>
            <a:r>
              <a:rPr lang="en-CA" sz="1400" dirty="0"/>
              <a:t>This goes for standard ports, such as TCP 80  for HTTP and ICMP for ping request.</a:t>
            </a:r>
            <a:endParaRPr sz="1400" dirty="0"/>
          </a:p>
          <a:p>
            <a:pPr marL="0" lvl="0" indent="0" algn="l" rtl="0">
              <a:spcBef>
                <a:spcPts val="0"/>
              </a:spcBef>
              <a:spcAft>
                <a:spcPts val="0"/>
              </a:spcAft>
              <a:buNone/>
            </a:pPr>
            <a:endParaRPr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6" name="Google Shape;1216;p71"/>
          <p:cNvSpPr txBox="1">
            <a:spLocks noGrp="1"/>
          </p:cNvSpPr>
          <p:nvPr>
            <p:ph type="subTitle" idx="2"/>
          </p:nvPr>
        </p:nvSpPr>
        <p:spPr>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dirty="0"/>
          </a:p>
          <a:p>
            <a:pPr marL="0" lvl="0" indent="0" algn="l" rtl="0">
              <a:spcBef>
                <a:spcPts val="0"/>
              </a:spcBef>
              <a:spcAft>
                <a:spcPts val="0"/>
              </a:spcAft>
              <a:buNone/>
            </a:pPr>
            <a:r>
              <a:rPr lang="en-CA" sz="1400" dirty="0"/>
              <a:t>We will set an alert that goes off for any machine that attempts to access this directory or file.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The threshold will be more than one attempt.</a:t>
            </a:r>
            <a:endParaRPr sz="1400" dirty="0"/>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lang="en" sz="1400" dirty="0"/>
          </a:p>
          <a:p>
            <a:pPr marL="0" lvl="0" indent="0" algn="l" rtl="0">
              <a:spcBef>
                <a:spcPts val="0"/>
              </a:spcBef>
              <a:spcAft>
                <a:spcPts val="0"/>
              </a:spcAft>
              <a:buNone/>
            </a:pPr>
            <a:r>
              <a:rPr lang="en" sz="1400" dirty="0"/>
              <a:t>Remove the directory and file from the server.</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CA" sz="1400" dirty="0"/>
              <a:t>Command to remove directory</a:t>
            </a:r>
          </a:p>
          <a:p>
            <a:pPr marL="0" lvl="0" indent="0" algn="l" rtl="0">
              <a:spcBef>
                <a:spcPts val="0"/>
              </a:spcBef>
              <a:spcAft>
                <a:spcPts val="0"/>
              </a:spcAft>
              <a:buNone/>
            </a:pPr>
            <a:r>
              <a:rPr lang="en-CA" sz="1400" dirty="0"/>
              <a:t> rm –r ../company_files</a:t>
            </a:r>
          </a:p>
          <a:p>
            <a:pPr marL="0" lvl="0" indent="0" algn="l" rtl="0">
              <a:spcBef>
                <a:spcPts val="0"/>
              </a:spcBef>
              <a:spcAft>
                <a:spcPts val="0"/>
              </a:spcAft>
              <a:buNone/>
            </a:pPr>
            <a:endParaRPr lang="en-CA" sz="1400" dirty="0"/>
          </a:p>
          <a:p>
            <a:pPr marL="0" lvl="0" indent="0" algn="l" rtl="0">
              <a:spcBef>
                <a:spcPts val="0"/>
              </a:spcBef>
              <a:spcAft>
                <a:spcPts val="0"/>
              </a:spcAft>
              <a:buNone/>
            </a:pPr>
            <a:r>
              <a:rPr lang="en-CA" sz="1400" dirty="0"/>
              <a:t>We can also move the directory to a safer or offline location.</a:t>
            </a:r>
          </a:p>
          <a:p>
            <a:pPr marL="0" lvl="0" indent="0" algn="l" rtl="0">
              <a:spcBef>
                <a:spcPts val="0"/>
              </a:spcBef>
              <a:spcAft>
                <a:spcPts val="0"/>
              </a:spcAft>
              <a:buNone/>
            </a:pPr>
            <a:endParaRPr lang="en-CA"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4" name="Google Shape;1224;p72"/>
          <p:cNvSpPr txBox="1">
            <a:spLocks noGrp="1"/>
          </p:cNvSpPr>
          <p:nvPr>
            <p:ph type="subTitle" idx="2"/>
          </p:nvPr>
        </p:nvSpPr>
        <p:spPr>
          <a:xfrm>
            <a:off x="-12300" y="1435395"/>
            <a:ext cx="4298400" cy="3468855"/>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endParaRPr sz="1400" dirty="0"/>
          </a:p>
          <a:p>
            <a:pPr marL="0" lvl="0" indent="0" algn="l" rtl="0">
              <a:spcBef>
                <a:spcPts val="0"/>
              </a:spcBef>
              <a:spcAft>
                <a:spcPts val="0"/>
              </a:spcAft>
              <a:buNone/>
            </a:pPr>
            <a:r>
              <a:rPr lang="en-CA" sz="1400" dirty="0"/>
              <a:t>We will set an alert if ‘401 Unauthorised’ is returned from server that would weed out the forgotten passwords. Start with 10 attempts in one hour then you can refine from there.</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CA" sz="1400" dirty="0"/>
              <a:t>We will also create an alert if the user agent value includes Hydra in the name.</a:t>
            </a:r>
            <a:endParaRPr sz="1400"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466799" y="1435395"/>
            <a:ext cx="4400753" cy="3708055"/>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CA" sz="1400" dirty="0"/>
              <a:t>After the limit of 10 ‘401 Unauthorised’ codes have been returned from a server, that server can automatically drop traffic from the offending IP address for a period of one hour</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b="0" i="0" dirty="0">
                <a:solidFill>
                  <a:srgbClr val="000000"/>
                </a:solidFill>
                <a:effectLst/>
                <a:latin typeface="roboto" panose="02000000000000000000" pitchFamily="2" charset="0"/>
              </a:rPr>
              <a:t>The most obvious way to block brute-force attacks is to simply lock out accounts after a defined number of incorrect password attempts. Account lockouts can last a specific duration, such as one hour, or the accounts could remain locked until manually unlocked by an administrator.</a:t>
            </a:r>
            <a:endParaRPr sz="1400" dirty="0"/>
          </a:p>
          <a:p>
            <a:pPr marL="0" lvl="0" indent="0" algn="l" rtl="0">
              <a:spcBef>
                <a:spcPts val="0"/>
              </a:spcBef>
              <a:spcAft>
                <a:spcPts val="0"/>
              </a:spcAft>
              <a:buNone/>
            </a:pP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2" name="Google Shape;1232;p73"/>
          <p:cNvSpPr txBox="1">
            <a:spLocks noGrp="1"/>
          </p:cNvSpPr>
          <p:nvPr>
            <p:ph type="subTitle" idx="2"/>
          </p:nvPr>
        </p:nvSpPr>
        <p:spPr>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We can create an alert anytime when this directory is accessed, by a mahine other than one which is not authoried</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The threshold can be set at more than one attempt.</a:t>
            </a:r>
            <a:endParaRPr sz="1400" dirty="0"/>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CA" sz="1400" dirty="0"/>
              <a:t>Connections to this shared folder should not be accessible from the web interface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CA" sz="1400" dirty="0"/>
              <a:t>Connections to this shared folder could be restricted by machine with a firewall rule.</a:t>
            </a:r>
            <a:endParaRPr sz="1400" dirty="0"/>
          </a:p>
          <a:p>
            <a:pPr marL="0" lvl="0" indent="0" algn="l" rtl="0">
              <a:spcBef>
                <a:spcPts val="0"/>
              </a:spcBef>
              <a:spcAft>
                <a:spcPts val="0"/>
              </a:spcAft>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40" name="Google Shape;1240;p74"/>
          <p:cNvSpPr txBox="1">
            <a:spLocks noGrp="1"/>
          </p:cNvSpPr>
          <p:nvPr>
            <p:ph type="subTitle" idx="2"/>
          </p:nvPr>
        </p:nvSpPr>
        <p:spPr>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We can set an alert for any traffic moving over port 4444.</a:t>
            </a:r>
          </a:p>
          <a:p>
            <a:pPr marL="0" lvl="0" indent="0" algn="l" rtl="0">
              <a:spcBef>
                <a:spcPts val="0"/>
              </a:spcBef>
              <a:spcAft>
                <a:spcPts val="0"/>
              </a:spcAft>
              <a:buNone/>
            </a:pPr>
            <a:endParaRPr lang="en" sz="1400" dirty="0"/>
          </a:p>
          <a:p>
            <a:pPr marL="0" lvl="0" indent="0" algn="l" rtl="0">
              <a:spcBef>
                <a:spcPts val="0"/>
              </a:spcBef>
              <a:spcAft>
                <a:spcPts val="0"/>
              </a:spcAft>
              <a:buNone/>
            </a:pPr>
            <a:r>
              <a:rPr lang="en" sz="1400" dirty="0"/>
              <a:t>Set an alert for any .php file that is uploaded to the server.</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dirty="0"/>
              <a:t>The threshold should be more than one attempt.</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prstGeom prst="rect">
            <a:avLst/>
          </a:prstGeom>
        </p:spPr>
        <p:txBody>
          <a:bodyPr spcFirstLastPara="1" wrap="square" lIns="457200" tIns="0" rIns="457200" bIns="0" anchor="t" anchorCtr="0">
            <a:noAutofit/>
          </a:bodyPr>
          <a:lstStyle/>
          <a:p>
            <a:pPr algn="l"/>
            <a:r>
              <a:rPr lang="en-US" sz="1400" dirty="0">
                <a:solidFill>
                  <a:schemeClr val="tx1"/>
                </a:solidFill>
                <a:latin typeface="Roboto" panose="02000000000000000000" pitchFamily="2" charset="0"/>
                <a:ea typeface="Roboto" panose="02000000000000000000" pitchFamily="2" charset="0"/>
              </a:rPr>
              <a:t>R</a:t>
            </a:r>
            <a:r>
              <a:rPr lang="en-US" sz="1400" b="0" i="0" dirty="0">
                <a:solidFill>
                  <a:schemeClr val="tx1"/>
                </a:solidFill>
                <a:effectLst/>
                <a:latin typeface="Roboto" panose="02000000000000000000" pitchFamily="2" charset="0"/>
                <a:ea typeface="Roboto" panose="02000000000000000000" pitchFamily="2" charset="0"/>
              </a:rPr>
              <a:t>equire authentication to upload files.</a:t>
            </a:r>
          </a:p>
          <a:p>
            <a:pPr algn="l"/>
            <a:endParaRPr lang="en-US" sz="1400" b="0" i="0" dirty="0">
              <a:solidFill>
                <a:schemeClr val="tx1"/>
              </a:solidFill>
              <a:effectLst/>
              <a:latin typeface="Roboto" panose="02000000000000000000" pitchFamily="2" charset="0"/>
              <a:ea typeface="Roboto" panose="02000000000000000000" pitchFamily="2" charset="0"/>
            </a:endParaRPr>
          </a:p>
          <a:p>
            <a:pPr algn="l"/>
            <a:r>
              <a:rPr lang="en-US" sz="1400" dirty="0">
                <a:solidFill>
                  <a:schemeClr val="tx1"/>
                </a:solidFill>
                <a:latin typeface="Roboto" panose="02000000000000000000" pitchFamily="2" charset="0"/>
                <a:ea typeface="Roboto" panose="02000000000000000000" pitchFamily="2" charset="0"/>
              </a:rPr>
              <a:t>S</a:t>
            </a:r>
            <a:r>
              <a:rPr lang="en-US" sz="1400" b="0" i="0" dirty="0">
                <a:solidFill>
                  <a:schemeClr val="tx1"/>
                </a:solidFill>
                <a:effectLst/>
                <a:latin typeface="Roboto" panose="02000000000000000000" pitchFamily="2" charset="0"/>
                <a:ea typeface="Roboto" panose="02000000000000000000" pitchFamily="2" charset="0"/>
              </a:rPr>
              <a:t>tore uploaded files in a location should  not accessible from the web.</a:t>
            </a:r>
          </a:p>
          <a:p>
            <a:pPr algn="l"/>
            <a:endParaRPr lang="en-US" sz="1400" b="0" i="0" dirty="0">
              <a:solidFill>
                <a:schemeClr val="tx1"/>
              </a:solidFill>
              <a:effectLst/>
              <a:latin typeface="Roboto" panose="02000000000000000000" pitchFamily="2" charset="0"/>
              <a:ea typeface="Roboto" panose="02000000000000000000" pitchFamily="2" charset="0"/>
            </a:endParaRPr>
          </a:p>
          <a:p>
            <a:pPr algn="l"/>
            <a:r>
              <a:rPr lang="en-US" sz="1400" dirty="0">
                <a:solidFill>
                  <a:schemeClr val="tx1"/>
                </a:solidFill>
                <a:latin typeface="Roboto" panose="02000000000000000000" pitchFamily="2" charset="0"/>
                <a:ea typeface="Roboto" panose="02000000000000000000" pitchFamily="2" charset="0"/>
              </a:rPr>
              <a:t>S</a:t>
            </a:r>
            <a:r>
              <a:rPr lang="en-US" sz="1400" b="0" i="0" dirty="0">
                <a:solidFill>
                  <a:schemeClr val="tx1"/>
                </a:solidFill>
                <a:effectLst/>
                <a:latin typeface="Roboto" panose="02000000000000000000" pitchFamily="2" charset="0"/>
                <a:ea typeface="Roboto" panose="02000000000000000000" pitchFamily="2" charset="0"/>
              </a:rPr>
              <a:t>cramble uploaded file names and extensions.</a:t>
            </a:r>
          </a:p>
          <a:p>
            <a:pPr algn="l"/>
            <a:endParaRPr lang="en-US" sz="1400" b="0" i="0" dirty="0">
              <a:solidFill>
                <a:schemeClr val="tx1"/>
              </a:solidFill>
              <a:effectLst/>
              <a:latin typeface="Roboto" panose="02000000000000000000" pitchFamily="2" charset="0"/>
              <a:ea typeface="Roboto" panose="02000000000000000000" pitchFamily="2" charset="0"/>
            </a:endParaRPr>
          </a:p>
          <a:p>
            <a:pPr algn="l"/>
            <a:r>
              <a:rPr lang="en-US" sz="1400" dirty="0">
                <a:solidFill>
                  <a:schemeClr val="tx1"/>
                </a:solidFill>
                <a:latin typeface="Roboto" panose="02000000000000000000" pitchFamily="2" charset="0"/>
                <a:ea typeface="Roboto" panose="02000000000000000000" pitchFamily="2" charset="0"/>
              </a:rPr>
              <a:t>D</a:t>
            </a:r>
            <a:r>
              <a:rPr lang="en-US" sz="1400" b="0" i="0" dirty="0">
                <a:solidFill>
                  <a:schemeClr val="tx1"/>
                </a:solidFill>
                <a:effectLst/>
                <a:latin typeface="Roboto" panose="02000000000000000000" pitchFamily="2" charset="0"/>
                <a:ea typeface="Roboto" panose="02000000000000000000" pitchFamily="2" charset="0"/>
              </a:rPr>
              <a:t>efine valid types of files that the users should be allowed to upload.</a:t>
            </a:r>
          </a:p>
          <a:p>
            <a:pPr marL="0" lvl="0" indent="0" algn="l" rtl="0">
              <a:spcBef>
                <a:spcPts val="0"/>
              </a:spcBef>
              <a:spcAft>
                <a:spcPts val="0"/>
              </a:spcAft>
              <a:buClr>
                <a:schemeClr val="dk1"/>
              </a:buClr>
              <a:buSzPts val="1100"/>
              <a:buFont typeface="Arial"/>
              <a:buNone/>
            </a:pPr>
            <a:endParaRPr sz="1400" dirty="0">
              <a:solidFill>
                <a:schemeClr val="tx1"/>
              </a:solidFill>
              <a:latin typeface="Roboto" panose="02000000000000000000" pitchFamily="2" charset="0"/>
              <a:ea typeface="Roboto" panose="02000000000000000000" pitchFamily="2" charset="0"/>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40BE-4EFE-46D4-BC58-E3FB5F346437}"/>
              </a:ext>
            </a:extLst>
          </p:cNvPr>
          <p:cNvSpPr>
            <a:spLocks noGrp="1"/>
          </p:cNvSpPr>
          <p:nvPr>
            <p:ph type="title"/>
          </p:nvPr>
        </p:nvSpPr>
        <p:spPr/>
        <p:txBody>
          <a:bodyPr/>
          <a:lstStyle/>
          <a:p>
            <a:r>
              <a:rPr lang="en-CA" dirty="0"/>
              <a:t>Takeaway</a:t>
            </a:r>
            <a:br>
              <a:rPr lang="en-CA" dirty="0"/>
            </a:br>
            <a:endParaRPr lang="en-CA" dirty="0"/>
          </a:p>
        </p:txBody>
      </p:sp>
    </p:spTree>
    <p:extLst>
      <p:ext uri="{BB962C8B-B14F-4D97-AF65-F5344CB8AC3E}">
        <p14:creationId xmlns:p14="http://schemas.microsoft.com/office/powerpoint/2010/main" val="2930932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990A-DA51-41BE-BDFC-5441086F69E6}"/>
              </a:ext>
            </a:extLst>
          </p:cNvPr>
          <p:cNvSpPr>
            <a:spLocks noGrp="1"/>
          </p:cNvSpPr>
          <p:nvPr>
            <p:ph type="title"/>
          </p:nvPr>
        </p:nvSpPr>
        <p:spPr/>
        <p:txBody>
          <a:bodyPr/>
          <a:lstStyle/>
          <a:p>
            <a:r>
              <a:rPr lang="en-CA" dirty="0"/>
              <a:t>Takeaway</a:t>
            </a:r>
          </a:p>
        </p:txBody>
      </p:sp>
      <p:sp>
        <p:nvSpPr>
          <p:cNvPr id="3" name="Subtitle 2">
            <a:extLst>
              <a:ext uri="{FF2B5EF4-FFF2-40B4-BE49-F238E27FC236}">
                <a16:creationId xmlns:a16="http://schemas.microsoft.com/office/drawing/2014/main" id="{FC2E3D07-6A8A-4764-BFA1-55EB83A6A024}"/>
              </a:ext>
            </a:extLst>
          </p:cNvPr>
          <p:cNvSpPr>
            <a:spLocks noGrp="1"/>
          </p:cNvSpPr>
          <p:nvPr>
            <p:ph type="subTitle" idx="1"/>
          </p:nvPr>
        </p:nvSpPr>
        <p:spPr/>
        <p:txBody>
          <a:bodyPr/>
          <a:lstStyle/>
          <a:p>
            <a:r>
              <a:rPr lang="en-CA" dirty="0"/>
              <a:t>As a company, always should be prepared for a security breach.</a:t>
            </a:r>
          </a:p>
          <a:p>
            <a:endParaRPr lang="en-CA" dirty="0"/>
          </a:p>
          <a:p>
            <a:endParaRPr lang="en-CA" dirty="0"/>
          </a:p>
          <a:p>
            <a:endParaRPr lang="en-CA" dirty="0"/>
          </a:p>
          <a:p>
            <a:endParaRPr lang="en-CA" dirty="0"/>
          </a:p>
        </p:txBody>
      </p:sp>
      <p:sp>
        <p:nvSpPr>
          <p:cNvPr id="5" name="Text Placeholder 4">
            <a:extLst>
              <a:ext uri="{FF2B5EF4-FFF2-40B4-BE49-F238E27FC236}">
                <a16:creationId xmlns:a16="http://schemas.microsoft.com/office/drawing/2014/main" id="{A5F4CDDC-ECEE-4E13-9E1C-325D23ABC5B0}"/>
              </a:ext>
            </a:extLst>
          </p:cNvPr>
          <p:cNvSpPr>
            <a:spLocks noGrp="1"/>
          </p:cNvSpPr>
          <p:nvPr>
            <p:ph type="body" idx="3"/>
          </p:nvPr>
        </p:nvSpPr>
        <p:spPr/>
        <p:txBody>
          <a:bodyPr/>
          <a:lstStyle/>
          <a:p>
            <a:pPr marL="139700" indent="0">
              <a:buNone/>
            </a:pPr>
            <a:r>
              <a:rPr lang="en-CA" dirty="0">
                <a:solidFill>
                  <a:srgbClr val="FF0000"/>
                </a:solidFill>
              </a:rPr>
              <a:t>        RED TEAM:                                                                             </a:t>
            </a:r>
            <a:r>
              <a:rPr lang="en-CA" dirty="0">
                <a:solidFill>
                  <a:srgbClr val="0070C0"/>
                </a:solidFill>
              </a:rPr>
              <a:t>BLUE TEAM</a:t>
            </a:r>
            <a:r>
              <a:rPr lang="en-CA" dirty="0">
                <a:solidFill>
                  <a:srgbClr val="FF0000"/>
                </a:solidFill>
              </a:rPr>
              <a:t> </a:t>
            </a:r>
            <a:r>
              <a:rPr lang="en-CA" dirty="0">
                <a:solidFill>
                  <a:srgbClr val="00B0F0"/>
                </a:solidFill>
              </a:rPr>
              <a:t>:</a:t>
            </a:r>
            <a:r>
              <a:rPr lang="en-CA" dirty="0">
                <a:solidFill>
                  <a:srgbClr val="FF0000"/>
                </a:solidFill>
              </a:rPr>
              <a:t>              </a:t>
            </a:r>
          </a:p>
          <a:p>
            <a:pPr>
              <a:buFont typeface="Arial" panose="020B0604020202020204" pitchFamily="34" charset="0"/>
              <a:buChar char="•"/>
            </a:pPr>
            <a:r>
              <a:rPr lang="en-CA" dirty="0">
                <a:solidFill>
                  <a:schemeClr val="tx1"/>
                </a:solidFill>
              </a:rPr>
              <a:t>Opened port 80                                                              *   Identified port scan</a:t>
            </a:r>
          </a:p>
          <a:p>
            <a:pPr>
              <a:buFont typeface="Arial" panose="020B0604020202020204" pitchFamily="34" charset="0"/>
              <a:buChar char="•"/>
            </a:pPr>
            <a:r>
              <a:rPr lang="en-CA" dirty="0">
                <a:solidFill>
                  <a:schemeClr val="tx1"/>
                </a:solidFill>
              </a:rPr>
              <a:t>Accessed sensitive files                                               *   Found request for hidden directory </a:t>
            </a:r>
          </a:p>
          <a:p>
            <a:pPr>
              <a:buFont typeface="Arial" panose="020B0604020202020204" pitchFamily="34" charset="0"/>
              <a:buChar char="•"/>
            </a:pPr>
            <a:r>
              <a:rPr lang="en-CA" dirty="0">
                <a:solidFill>
                  <a:schemeClr val="tx1"/>
                </a:solidFill>
              </a:rPr>
              <a:t>Brute-forced to gain access                                         *   Uncovered the brute force attack.</a:t>
            </a:r>
          </a:p>
          <a:p>
            <a:pPr>
              <a:buFont typeface="Arial" panose="020B0604020202020204" pitchFamily="34" charset="0"/>
              <a:buChar char="•"/>
            </a:pPr>
            <a:r>
              <a:rPr lang="en-CA" dirty="0">
                <a:solidFill>
                  <a:schemeClr val="tx1"/>
                </a:solidFill>
              </a:rPr>
              <a:t>Un-hashed password to gain                                       *    Found the WebDav connection</a:t>
            </a:r>
          </a:p>
          <a:p>
            <a:pPr marL="139700" indent="0">
              <a:buNone/>
            </a:pPr>
            <a:r>
              <a:rPr lang="en-CA" dirty="0">
                <a:solidFill>
                  <a:schemeClr val="tx1"/>
                </a:solidFill>
              </a:rPr>
              <a:t>       access into the and inject a </a:t>
            </a:r>
          </a:p>
          <a:p>
            <a:pPr marL="139700" indent="0">
              <a:buNone/>
            </a:pPr>
            <a:r>
              <a:rPr lang="en-CA" dirty="0">
                <a:solidFill>
                  <a:schemeClr val="tx1"/>
                </a:solidFill>
              </a:rPr>
              <a:t>       shell script</a:t>
            </a:r>
          </a:p>
          <a:p>
            <a:pPr marL="139700" indent="0">
              <a:buNone/>
            </a:pPr>
            <a:endParaRPr lang="en-CA" dirty="0">
              <a:solidFill>
                <a:schemeClr val="tx1"/>
              </a:solidFill>
            </a:endParaRPr>
          </a:p>
          <a:p>
            <a:pPr marL="139700" indent="0">
              <a:buNone/>
            </a:pPr>
            <a:endParaRPr lang="en-CA" dirty="0">
              <a:solidFill>
                <a:schemeClr val="tx1"/>
              </a:solidFill>
            </a:endParaRPr>
          </a:p>
          <a:p>
            <a:pPr marL="139700" indent="0">
              <a:buNone/>
            </a:pPr>
            <a:endParaRPr lang="en-CA" dirty="0">
              <a:solidFill>
                <a:schemeClr val="tx1"/>
              </a:solidFill>
            </a:endParaRPr>
          </a:p>
          <a:p>
            <a:pPr marL="139700" indent="0">
              <a:buNone/>
            </a:pPr>
            <a:r>
              <a:rPr lang="en-CA" sz="1600" dirty="0">
                <a:solidFill>
                  <a:schemeClr val="tx1"/>
                </a:solidFill>
              </a:rPr>
              <a:t>Continuous monitoring and communication between the security team and the employees will ensure swift response and prevention to attacks.</a:t>
            </a:r>
            <a:endParaRPr lang="en-CA" sz="1600" dirty="0">
              <a:solidFill>
                <a:schemeClr val="bg1"/>
              </a:solidFill>
            </a:endParaRPr>
          </a:p>
          <a:p>
            <a:pPr marL="139700" indent="0">
              <a:buNone/>
            </a:pPr>
            <a:endParaRPr lang="en-CA" dirty="0">
              <a:solidFill>
                <a:schemeClr val="bg1"/>
              </a:solidFill>
            </a:endParaRPr>
          </a:p>
          <a:p>
            <a:pPr marL="139700" indent="0">
              <a:buNone/>
            </a:pPr>
            <a:endParaRPr lang="en-CA" dirty="0">
              <a:solidFill>
                <a:schemeClr val="bg1"/>
              </a:solidFill>
            </a:endParaRPr>
          </a:p>
        </p:txBody>
      </p:sp>
    </p:spTree>
    <p:extLst>
      <p:ext uri="{BB962C8B-B14F-4D97-AF65-F5344CB8AC3E}">
        <p14:creationId xmlns:p14="http://schemas.microsoft.com/office/powerpoint/2010/main" val="2010431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57"/>
          <p:cNvSpPr txBox="1">
            <a:spLocks noGrp="1"/>
          </p:cNvSpPr>
          <p:nvPr>
            <p:ph type="subTitle" idx="1"/>
          </p:nvPr>
        </p:nvSpPr>
        <p:spPr>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192.168.1.0/24</a:t>
            </a:r>
            <a:endParaRPr dirty="0"/>
          </a:p>
          <a:p>
            <a:pPr marL="0" lvl="0" indent="0" algn="l" rtl="0">
              <a:spcBef>
                <a:spcPts val="0"/>
              </a:spcBef>
              <a:spcAft>
                <a:spcPts val="0"/>
              </a:spcAft>
              <a:buClr>
                <a:schemeClr val="dk1"/>
              </a:buClr>
              <a:buSzPts val="1100"/>
              <a:buFont typeface="Arial"/>
              <a:buNone/>
            </a:pPr>
            <a:r>
              <a:rPr lang="en" dirty="0"/>
              <a:t>Netmask: 255.255.255.0</a:t>
            </a:r>
            <a:endParaRPr dirty="0"/>
          </a:p>
          <a:p>
            <a:pPr marL="0" lvl="0" indent="0" algn="l" rtl="0">
              <a:spcBef>
                <a:spcPts val="0"/>
              </a:spcBef>
              <a:spcAft>
                <a:spcPts val="0"/>
              </a:spcAft>
              <a:buClr>
                <a:schemeClr val="dk1"/>
              </a:buClr>
              <a:buSzPts val="1100"/>
              <a:buFont typeface="Arial"/>
              <a:buNone/>
            </a:pPr>
            <a:r>
              <a:rPr lang="en" dirty="0"/>
              <a:t>Gateway: 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192.168.1.8</a:t>
            </a:r>
            <a:endParaRPr dirty="0"/>
          </a:p>
          <a:p>
            <a:pPr marL="0" lvl="0" indent="0" algn="l" rtl="0">
              <a:spcBef>
                <a:spcPts val="0"/>
              </a:spcBef>
              <a:spcAft>
                <a:spcPts val="0"/>
              </a:spcAft>
              <a:buClr>
                <a:schemeClr val="dk1"/>
              </a:buClr>
              <a:buSzPts val="1100"/>
              <a:buFont typeface="Arial"/>
              <a:buNone/>
            </a:pPr>
            <a:r>
              <a:rPr lang="en" dirty="0"/>
              <a:t>OS: Linux 3.7 – 3.10</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IPv4:192.168.1.105</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192.stn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marR="0" lvl="0" indent="0" algn="ctr" rtl="0">
              <a:lnSpc>
                <a:spcPct val="100000"/>
              </a:lnSpc>
              <a:spcBef>
                <a:spcPts val="800"/>
              </a:spcBef>
              <a:spcAft>
                <a:spcPts val="0"/>
              </a:spcAft>
              <a:buNone/>
            </a:pP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60" name="Google Shape;1060;p57"/>
          <p:cNvSpPr txBox="1">
            <a:spLocks noGrp="1"/>
          </p:cNvSpPr>
          <p:nvPr>
            <p:ph type="subTitle" idx="3"/>
          </p:nvPr>
        </p:nvSpPr>
        <p:spPr>
          <a:xfrm>
            <a:off x="7056299" y="910474"/>
            <a:ext cx="1832520" cy="38976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CA" b="1" dirty="0"/>
              <a:t>NETWORK</a:t>
            </a:r>
          </a:p>
          <a:p>
            <a:pPr marL="0" lvl="0" indent="0" algn="l" rtl="0">
              <a:spcBef>
                <a:spcPts val="0"/>
              </a:spcBef>
              <a:spcAft>
                <a:spcPts val="0"/>
              </a:spcAft>
              <a:buNone/>
            </a:pPr>
            <a:r>
              <a:rPr lang="en-CA" sz="1100" dirty="0"/>
              <a:t>Address range</a:t>
            </a:r>
            <a:r>
              <a:rPr lang="en-CA" dirty="0"/>
              <a:t>:</a:t>
            </a:r>
          </a:p>
          <a:p>
            <a:pPr marL="0" lvl="0" indent="0" algn="l" rtl="0">
              <a:spcBef>
                <a:spcPts val="0"/>
              </a:spcBef>
              <a:spcAft>
                <a:spcPts val="0"/>
              </a:spcAft>
              <a:buNone/>
            </a:pPr>
            <a:r>
              <a:rPr lang="en-CA" dirty="0"/>
              <a:t>192.168.1.0/24</a:t>
            </a:r>
          </a:p>
          <a:p>
            <a:pPr marL="0" lvl="0" indent="0" algn="l" rtl="0">
              <a:spcBef>
                <a:spcPts val="0"/>
              </a:spcBef>
              <a:spcAft>
                <a:spcPts val="0"/>
              </a:spcAft>
              <a:buNone/>
            </a:pPr>
            <a:r>
              <a:rPr lang="en-CA" dirty="0"/>
              <a:t>Netmask:255.255.255.0</a:t>
            </a:r>
          </a:p>
          <a:p>
            <a:pPr marL="0" lvl="0" indent="0" algn="l" rtl="0">
              <a:spcBef>
                <a:spcPts val="0"/>
              </a:spcBef>
              <a:spcAft>
                <a:spcPts val="0"/>
              </a:spcAft>
              <a:buNone/>
            </a:pPr>
            <a:r>
              <a:rPr lang="en-CA" dirty="0"/>
              <a:t>Gateway:192.168.1.1</a:t>
            </a:r>
          </a:p>
          <a:p>
            <a:pPr marL="0" lvl="0" indent="0" algn="l" rtl="0">
              <a:spcBef>
                <a:spcPts val="0"/>
              </a:spcBef>
              <a:spcAft>
                <a:spcPts val="0"/>
              </a:spcAft>
              <a:buNone/>
            </a:pPr>
            <a:endParaRPr lang="en-CA" dirty="0"/>
          </a:p>
          <a:p>
            <a:pPr rtl="0">
              <a:spcBef>
                <a:spcPts val="0"/>
              </a:spcBef>
              <a:spcAft>
                <a:spcPts val="0"/>
              </a:spcAft>
            </a:pPr>
            <a:r>
              <a:rPr lang="pt-BR" b="1" i="0" u="none" strike="noStrike" dirty="0">
                <a:solidFill>
                  <a:srgbClr val="000000"/>
                </a:solidFill>
                <a:effectLst/>
                <a:latin typeface="Roboto" panose="02000000000000000000" pitchFamily="2" charset="0"/>
              </a:rPr>
              <a:t>Machines</a:t>
            </a:r>
            <a:endParaRPr lang="pt-BR" b="0" dirty="0">
              <a:effectLst/>
            </a:endParaRPr>
          </a:p>
          <a:p>
            <a:pPr rtl="0">
              <a:spcBef>
                <a:spcPts val="0"/>
              </a:spcBef>
              <a:spcAft>
                <a:spcPts val="0"/>
              </a:spcAft>
            </a:pPr>
            <a:r>
              <a:rPr lang="pt-BR" b="0" i="0" u="none" strike="noStrike" dirty="0">
                <a:solidFill>
                  <a:srgbClr val="000000"/>
                </a:solidFill>
                <a:effectLst/>
                <a:latin typeface="Roboto" panose="02000000000000000000" pitchFamily="2" charset="0"/>
              </a:rPr>
              <a:t>IPv4:192.168.1.8</a:t>
            </a:r>
            <a:endParaRPr lang="pt-BR" b="0" dirty="0">
              <a:effectLst/>
            </a:endParaRPr>
          </a:p>
          <a:p>
            <a:pPr rtl="0">
              <a:spcBef>
                <a:spcPts val="0"/>
              </a:spcBef>
              <a:spcAft>
                <a:spcPts val="0"/>
              </a:spcAft>
            </a:pPr>
            <a:r>
              <a:rPr lang="pt-BR" b="0" i="0" u="none" strike="noStrike" dirty="0">
                <a:solidFill>
                  <a:srgbClr val="000000"/>
                </a:solidFill>
                <a:effectLst/>
                <a:latin typeface="Roboto" panose="02000000000000000000" pitchFamily="2" charset="0"/>
              </a:rPr>
              <a:t>OS:Linux</a:t>
            </a:r>
            <a:endParaRPr lang="pt-BR" b="0" dirty="0">
              <a:effectLst/>
            </a:endParaRPr>
          </a:p>
          <a:p>
            <a:pPr rtl="0">
              <a:spcBef>
                <a:spcPts val="0"/>
              </a:spcBef>
              <a:spcAft>
                <a:spcPts val="0"/>
              </a:spcAft>
            </a:pPr>
            <a:r>
              <a:rPr lang="pt-BR" b="0" i="0" u="none" strike="noStrike" dirty="0">
                <a:solidFill>
                  <a:srgbClr val="000000"/>
                </a:solidFill>
                <a:effectLst/>
                <a:latin typeface="Roboto" panose="02000000000000000000" pitchFamily="2" charset="0"/>
              </a:rPr>
              <a:t>Hostname: Kali</a:t>
            </a:r>
            <a:endParaRPr lang="pt-BR" b="0" dirty="0">
              <a:effectLst/>
            </a:endParaRPr>
          </a:p>
          <a:p>
            <a:pPr rtl="0">
              <a:spcBef>
                <a:spcPts val="0"/>
              </a:spcBef>
              <a:spcAft>
                <a:spcPts val="0"/>
              </a:spcAft>
            </a:pPr>
            <a:br>
              <a:rPr lang="pt-BR" b="0" dirty="0">
                <a:effectLst/>
              </a:rPr>
            </a:br>
            <a:r>
              <a:rPr lang="pt-BR" b="0" i="0" u="none" strike="noStrike" dirty="0">
                <a:solidFill>
                  <a:srgbClr val="000000"/>
                </a:solidFill>
                <a:effectLst/>
                <a:latin typeface="Roboto" panose="02000000000000000000" pitchFamily="2" charset="0"/>
              </a:rPr>
              <a:t>IPv4: 192.168.1.105</a:t>
            </a:r>
            <a:endParaRPr lang="pt-BR" b="0" dirty="0">
              <a:effectLst/>
            </a:endParaRPr>
          </a:p>
          <a:p>
            <a:pPr rtl="0">
              <a:spcBef>
                <a:spcPts val="0"/>
              </a:spcBef>
              <a:spcAft>
                <a:spcPts val="0"/>
              </a:spcAft>
            </a:pPr>
            <a:r>
              <a:rPr lang="pt-BR" b="0" i="0" u="none" strike="noStrike" dirty="0">
                <a:solidFill>
                  <a:srgbClr val="000000"/>
                </a:solidFill>
                <a:effectLst/>
                <a:latin typeface="Roboto" panose="02000000000000000000" pitchFamily="2" charset="0"/>
              </a:rPr>
              <a:t>OS: Linux</a:t>
            </a:r>
            <a:endParaRPr lang="pt-BR" b="0" dirty="0">
              <a:effectLst/>
            </a:endParaRPr>
          </a:p>
          <a:p>
            <a:pPr rtl="0">
              <a:spcBef>
                <a:spcPts val="0"/>
              </a:spcBef>
              <a:spcAft>
                <a:spcPts val="0"/>
              </a:spcAft>
            </a:pPr>
            <a:r>
              <a:rPr lang="pt-BR" b="0" i="0" u="none" strike="noStrike" dirty="0">
                <a:solidFill>
                  <a:srgbClr val="000000"/>
                </a:solidFill>
                <a:effectLst/>
                <a:latin typeface="Roboto" panose="02000000000000000000" pitchFamily="2" charset="0"/>
              </a:rPr>
              <a:t>Hostname: Capstone</a:t>
            </a:r>
            <a:endParaRPr lang="pt-BR" b="0" dirty="0">
              <a:effectLst/>
            </a:endParaRPr>
          </a:p>
          <a:p>
            <a:pPr rtl="0">
              <a:spcBef>
                <a:spcPts val="0"/>
              </a:spcBef>
              <a:spcAft>
                <a:spcPts val="0"/>
              </a:spcAft>
            </a:pPr>
            <a:br>
              <a:rPr lang="pt-BR" b="0" dirty="0">
                <a:effectLst/>
              </a:rPr>
            </a:br>
            <a:r>
              <a:rPr lang="pt-BR" b="0" i="0" u="none" strike="noStrike" dirty="0">
                <a:solidFill>
                  <a:srgbClr val="000000"/>
                </a:solidFill>
                <a:effectLst/>
                <a:latin typeface="Roboto" panose="02000000000000000000" pitchFamily="2" charset="0"/>
              </a:rPr>
              <a:t>IPv4: 192.168.1.100</a:t>
            </a:r>
            <a:endParaRPr lang="pt-BR" b="0" dirty="0">
              <a:effectLst/>
            </a:endParaRPr>
          </a:p>
          <a:p>
            <a:pPr rtl="0">
              <a:spcBef>
                <a:spcPts val="0"/>
              </a:spcBef>
              <a:spcAft>
                <a:spcPts val="0"/>
              </a:spcAft>
            </a:pPr>
            <a:r>
              <a:rPr lang="pt-BR" b="0" i="0" u="none" strike="noStrike" dirty="0">
                <a:solidFill>
                  <a:srgbClr val="000000"/>
                </a:solidFill>
                <a:effectLst/>
                <a:latin typeface="Roboto" panose="02000000000000000000" pitchFamily="2" charset="0"/>
              </a:rPr>
              <a:t>OS:</a:t>
            </a:r>
            <a:endParaRPr lang="pt-BR" b="0" dirty="0">
              <a:effectLst/>
            </a:endParaRPr>
          </a:p>
          <a:p>
            <a:pPr rtl="0">
              <a:spcBef>
                <a:spcPts val="0"/>
              </a:spcBef>
              <a:spcAft>
                <a:spcPts val="0"/>
              </a:spcAft>
            </a:pPr>
            <a:r>
              <a:rPr lang="pt-BR" b="0" i="0" u="none" strike="noStrike" dirty="0">
                <a:solidFill>
                  <a:srgbClr val="000000"/>
                </a:solidFill>
                <a:effectLst/>
                <a:latin typeface="Roboto" panose="02000000000000000000" pitchFamily="2" charset="0"/>
              </a:rPr>
              <a:t>Hostname: Linux</a:t>
            </a:r>
            <a:endParaRPr lang="pt-BR" b="0" dirty="0">
              <a:effectLst/>
            </a:endParaRPr>
          </a:p>
          <a:p>
            <a:pPr rtl="0">
              <a:spcBef>
                <a:spcPts val="0"/>
              </a:spcBef>
              <a:spcAft>
                <a:spcPts val="0"/>
              </a:spcAft>
            </a:pPr>
            <a:br>
              <a:rPr lang="pt-BR" b="0" dirty="0">
                <a:effectLst/>
              </a:rPr>
            </a:br>
            <a:r>
              <a:rPr lang="pt-BR" b="0" i="0" u="none" strike="noStrike" dirty="0">
                <a:solidFill>
                  <a:srgbClr val="000000"/>
                </a:solidFill>
                <a:effectLst/>
                <a:latin typeface="Roboto" panose="02000000000000000000" pitchFamily="2" charset="0"/>
              </a:rPr>
              <a:t>IPv4: 192.168.1.1</a:t>
            </a:r>
            <a:endParaRPr lang="pt-BR" b="0" dirty="0">
              <a:effectLst/>
            </a:endParaRPr>
          </a:p>
          <a:p>
            <a:pPr rtl="0">
              <a:spcBef>
                <a:spcPts val="0"/>
              </a:spcBef>
              <a:spcAft>
                <a:spcPts val="0"/>
              </a:spcAft>
            </a:pPr>
            <a:r>
              <a:rPr lang="pt-BR" b="0" i="0" u="none" strike="noStrike" dirty="0">
                <a:solidFill>
                  <a:srgbClr val="000000"/>
                </a:solidFill>
                <a:effectLst/>
                <a:latin typeface="Roboto" panose="02000000000000000000" pitchFamily="2" charset="0"/>
              </a:rPr>
              <a:t>OS: Windows</a:t>
            </a:r>
            <a:endParaRPr lang="pt-BR" b="0" dirty="0">
              <a:effectLst/>
            </a:endParaRPr>
          </a:p>
          <a:p>
            <a:pPr rtl="0">
              <a:spcBef>
                <a:spcPts val="0"/>
              </a:spcBef>
              <a:spcAft>
                <a:spcPts val="0"/>
              </a:spcAft>
            </a:pPr>
            <a:r>
              <a:rPr lang="pt-BR" b="0" i="0" u="none" strike="noStrike" dirty="0">
                <a:solidFill>
                  <a:srgbClr val="000000"/>
                </a:solidFill>
                <a:effectLst/>
                <a:latin typeface="Roboto" panose="02000000000000000000" pitchFamily="2" charset="0"/>
              </a:rPr>
              <a:t>Hostname: RED vs BLUE-</a:t>
            </a:r>
          </a:p>
          <a:p>
            <a:pPr rtl="0">
              <a:spcBef>
                <a:spcPts val="0"/>
              </a:spcBef>
              <a:spcAft>
                <a:spcPts val="0"/>
              </a:spcAft>
            </a:pPr>
            <a:r>
              <a:rPr lang="pt-BR" dirty="0">
                <a:latin typeface="Roboto" panose="02000000000000000000" pitchFamily="2" charset="0"/>
              </a:rPr>
              <a:t>ML-REFVM</a:t>
            </a:r>
            <a:endParaRPr lang="pt-BR" b="0" dirty="0">
              <a:effectLst/>
            </a:endParaRPr>
          </a:p>
          <a:p>
            <a:br>
              <a:rPr lang="pt-BR" dirty="0"/>
            </a:br>
            <a:endParaRPr b="1" dirty="0"/>
          </a:p>
        </p:txBody>
      </p:sp>
      <p:sp>
        <p:nvSpPr>
          <p:cNvPr id="1059" name="Google Shape;1059;p57"/>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Network Topology</a:t>
            </a:r>
            <a:endParaRPr dirty="0"/>
          </a:p>
        </p:txBody>
      </p:sp>
      <p:pic>
        <p:nvPicPr>
          <p:cNvPr id="4" name="Picture 3">
            <a:extLst>
              <a:ext uri="{FF2B5EF4-FFF2-40B4-BE49-F238E27FC236}">
                <a16:creationId xmlns:a16="http://schemas.microsoft.com/office/drawing/2014/main" id="{786C9721-9A3E-48AA-9FC3-3217E7B714CE}"/>
              </a:ext>
            </a:extLst>
          </p:cNvPr>
          <p:cNvPicPr>
            <a:picLocks noChangeAspect="1"/>
          </p:cNvPicPr>
          <p:nvPr/>
        </p:nvPicPr>
        <p:blipFill>
          <a:blip r:embed="rId3"/>
          <a:stretch>
            <a:fillRect/>
          </a:stretch>
        </p:blipFill>
        <p:spPr>
          <a:xfrm>
            <a:off x="179275" y="984096"/>
            <a:ext cx="6571800" cy="37503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graphicFrame>
        <p:nvGraphicFramePr>
          <p:cNvPr id="1076" name="Google Shape;1076;p59"/>
          <p:cNvGraphicFramePr/>
          <p:nvPr>
            <p:extLst>
              <p:ext uri="{D42A27DB-BD31-4B8C-83A1-F6EECF244321}">
                <p14:modId xmlns:p14="http://schemas.microsoft.com/office/powerpoint/2010/main" val="1350419100"/>
              </p:ext>
            </p:extLst>
          </p:nvPr>
        </p:nvGraphicFramePr>
        <p:xfrm>
          <a:off x="419800" y="1198750"/>
          <a:ext cx="8346600" cy="3577125"/>
        </p:xfrm>
        <a:graphic>
          <a:graphicData uri="http://schemas.openxmlformats.org/drawingml/2006/table">
            <a:tbl>
              <a:tblPr>
                <a:noFill/>
                <a:tableStyleId>{5C1B49AD-1153-4C66-8133-BFDBCEBA72C7}</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CA" sz="1200" dirty="0">
                          <a:latin typeface="Roboto"/>
                          <a:ea typeface="Roboto"/>
                          <a:cs typeface="Roboto"/>
                          <a:sym typeface="Roboto"/>
                        </a:rPr>
                        <a:t>Red vs Blue </a:t>
                      </a:r>
                    </a:p>
                    <a:p>
                      <a:pPr marL="0" lvl="0" indent="0" algn="l" rtl="0">
                        <a:spcBef>
                          <a:spcPts val="0"/>
                        </a:spcBef>
                        <a:spcAft>
                          <a:spcPts val="0"/>
                        </a:spcAft>
                        <a:buNone/>
                      </a:pPr>
                      <a:r>
                        <a:rPr lang="en-CA" sz="1200" dirty="0">
                          <a:latin typeface="Roboto"/>
                          <a:ea typeface="Roboto"/>
                          <a:cs typeface="Roboto"/>
                          <a:sym typeface="Roboto"/>
                        </a:rPr>
                        <a:t>ML-REFVM</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Windows virtual host name to view log data</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CA"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192.168.1.8</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Attacking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CA" sz="1200" dirty="0">
                          <a:latin typeface="Roboto"/>
                          <a:ea typeface="Roboto"/>
                          <a:cs typeface="Roboto"/>
                          <a:sym typeface="Roboto"/>
                        </a:rPr>
                        <a:t>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Vulnerable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CA" sz="1200" dirty="0">
                          <a:latin typeface="Roboto"/>
                          <a:ea typeface="Roboto"/>
                          <a:cs typeface="Roboto"/>
                          <a:sym typeface="Roboto"/>
                        </a:rPr>
                        <a:t>ELK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Logs from Capstone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graphicFrame>
        <p:nvGraphicFramePr>
          <p:cNvPr id="1084" name="Google Shape;1084;p60"/>
          <p:cNvGraphicFramePr/>
          <p:nvPr>
            <p:extLst>
              <p:ext uri="{D42A27DB-BD31-4B8C-83A1-F6EECF244321}">
                <p14:modId xmlns:p14="http://schemas.microsoft.com/office/powerpoint/2010/main" val="2299617014"/>
              </p:ext>
            </p:extLst>
          </p:nvPr>
        </p:nvGraphicFramePr>
        <p:xfrm>
          <a:off x="340242" y="1040775"/>
          <a:ext cx="8623003" cy="3889197"/>
        </p:xfrm>
        <a:graphic>
          <a:graphicData uri="http://schemas.openxmlformats.org/drawingml/2006/table">
            <a:tbl>
              <a:tblPr>
                <a:noFill/>
                <a:tableStyleId>{5C1B49AD-1153-4C66-8133-BFDBCEBA72C7}</a:tableStyleId>
              </a:tblPr>
              <a:tblGrid>
                <a:gridCol w="2292133">
                  <a:extLst>
                    <a:ext uri="{9D8B030D-6E8A-4147-A177-3AD203B41FA5}">
                      <a16:colId xmlns:a16="http://schemas.microsoft.com/office/drawing/2014/main" val="20000"/>
                    </a:ext>
                  </a:extLst>
                </a:gridCol>
                <a:gridCol w="3456536">
                  <a:extLst>
                    <a:ext uri="{9D8B030D-6E8A-4147-A177-3AD203B41FA5}">
                      <a16:colId xmlns:a16="http://schemas.microsoft.com/office/drawing/2014/main" val="20001"/>
                    </a:ext>
                  </a:extLst>
                </a:gridCol>
                <a:gridCol w="2874334">
                  <a:extLst>
                    <a:ext uri="{9D8B030D-6E8A-4147-A177-3AD203B41FA5}">
                      <a16:colId xmlns:a16="http://schemas.microsoft.com/office/drawing/2014/main" val="20002"/>
                    </a:ext>
                  </a:extLst>
                </a:gridCol>
              </a:tblGrid>
              <a:tr h="423833">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818312">
                <a:tc>
                  <a:txBody>
                    <a:bodyPr/>
                    <a:lstStyle/>
                    <a:p>
                      <a:pPr marL="0" lvl="0" indent="0" algn="l" rtl="0">
                        <a:spcBef>
                          <a:spcPts val="0"/>
                        </a:spcBef>
                        <a:spcAft>
                          <a:spcPts val="0"/>
                        </a:spcAft>
                        <a:buNone/>
                      </a:pPr>
                      <a:r>
                        <a:rPr lang="en" sz="1200" i="0" dirty="0">
                          <a:latin typeface="Roboto"/>
                          <a:ea typeface="Roboto"/>
                          <a:cs typeface="Roboto"/>
                          <a:sym typeface="Roboto"/>
                        </a:rPr>
                        <a:t>Port 80 is open</a:t>
                      </a:r>
                      <a:endParaRPr sz="12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CA" sz="1200" i="0" dirty="0">
                          <a:latin typeface="Roboto"/>
                          <a:ea typeface="Roboto"/>
                          <a:cs typeface="Roboto"/>
                          <a:sym typeface="Roboto"/>
                        </a:rPr>
                        <a:t>Attackers can assess the private information if the port is open , also cause data breach.</a:t>
                      </a:r>
                      <a:endParaRPr sz="12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i="0" dirty="0">
                          <a:latin typeface="Roboto"/>
                          <a:ea typeface="Roboto"/>
                          <a:cs typeface="Roboto"/>
                          <a:sym typeface="Roboto"/>
                        </a:rPr>
                        <a:t>This allowed the red team to find the secret directory and also were able to access files</a:t>
                      </a:r>
                      <a:endParaRPr sz="1200" i="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80045">
                <a:tc>
                  <a:txBody>
                    <a:bodyPr/>
                    <a:lstStyle/>
                    <a:p>
                      <a:pPr marL="0" lvl="0" indent="0" algn="l" rtl="0">
                        <a:spcBef>
                          <a:spcPts val="0"/>
                        </a:spcBef>
                        <a:spcAft>
                          <a:spcPts val="0"/>
                        </a:spcAft>
                        <a:buNone/>
                      </a:pPr>
                      <a:r>
                        <a:rPr lang="en" sz="1200" dirty="0">
                          <a:latin typeface="Roboto"/>
                          <a:ea typeface="Roboto"/>
                          <a:cs typeface="Roboto"/>
                          <a:sym typeface="Roboto"/>
                        </a:rPr>
                        <a:t>Brute forcing the password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When the password is easy to guess, it can be found by brute force tool wordlist and can be hacked.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dirty="0">
                          <a:latin typeface="Roboto"/>
                          <a:ea typeface="Roboto"/>
                          <a:cs typeface="Roboto"/>
                          <a:sym typeface="Roboto"/>
                        </a:rPr>
                        <a:t>Red team was able to brute force Ashton’s password which was Leopoldo, and access the secret files.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871082">
                <a:tc>
                  <a:txBody>
                    <a:bodyPr/>
                    <a:lstStyle/>
                    <a:p>
                      <a:pPr marL="0" lvl="0" indent="0" algn="l" rtl="0">
                        <a:spcBef>
                          <a:spcPts val="0"/>
                        </a:spcBef>
                        <a:spcAft>
                          <a:spcPts val="0"/>
                        </a:spcAft>
                        <a:buNone/>
                      </a:pPr>
                      <a:r>
                        <a:rPr lang="en-CA" sz="1200" dirty="0">
                          <a:latin typeface="Roboto"/>
                          <a:ea typeface="Roboto"/>
                          <a:cs typeface="Roboto"/>
                          <a:sym typeface="Roboto"/>
                        </a:rPr>
                        <a:t>Files which can be assessed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Web servers, FTP servers stores files in the root directory which is assessed by server users.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This allowed the red team to view files after assessing the IP on port 80.From here red team got server’s users and secret file information.</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818312">
                <a:tc>
                  <a:txBody>
                    <a:bodyPr/>
                    <a:lstStyle/>
                    <a:p>
                      <a:pPr marL="0" lvl="0" indent="0" algn="l" rtl="0">
                        <a:spcBef>
                          <a:spcPts val="0"/>
                        </a:spcBef>
                        <a:spcAft>
                          <a:spcPts val="0"/>
                        </a:spcAft>
                        <a:buNone/>
                      </a:pPr>
                      <a:r>
                        <a:rPr lang="en-CA" sz="1200" dirty="0">
                          <a:latin typeface="Roboto"/>
                          <a:ea typeface="Roboto"/>
                          <a:cs typeface="Roboto"/>
                          <a:sym typeface="Roboto"/>
                        </a:rPr>
                        <a:t>Hashed password is found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CA" sz="1200" dirty="0">
                          <a:latin typeface="Roboto"/>
                          <a:ea typeface="Roboto"/>
                          <a:cs typeface="Roboto"/>
                          <a:sym typeface="Roboto"/>
                        </a:rPr>
                        <a:t>A hashed password can be cracked through different tools like hashcat, John the Ripper.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Red team used md5cracker and identified password of John which was linux4u</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CA"/>
              <a:t>Exploitation: Open Port 80</a:t>
            </a:r>
            <a:endParaRPr lang="en-CA" dirty="0"/>
          </a:p>
        </p:txBody>
      </p:sp>
      <p:sp>
        <p:nvSpPr>
          <p:cNvPr id="1091" name="Google Shape;1091;p61"/>
          <p:cNvSpPr/>
          <p:nvPr/>
        </p:nvSpPr>
        <p:spPr>
          <a:xfrm flipH="1">
            <a:off x="88015" y="1243984"/>
            <a:ext cx="2271185" cy="1327766"/>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87979" y="1088628"/>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dirty="0">
              <a:latin typeface="Roboto"/>
              <a:ea typeface="Roboto"/>
              <a:cs typeface="Roboto"/>
              <a:sym typeface="Roboto"/>
            </a:endParaRPr>
          </a:p>
          <a:p>
            <a:pPr>
              <a:lnSpc>
                <a:spcPct val="115000"/>
              </a:lnSpc>
              <a:buClr>
                <a:schemeClr val="dk1"/>
              </a:buClr>
              <a:buSzPts val="1100"/>
            </a:pPr>
            <a:r>
              <a:rPr lang="en-US" sz="1200" dirty="0">
                <a:latin typeface="Roboto"/>
                <a:ea typeface="Roboto"/>
                <a:cs typeface="Roboto"/>
                <a:sym typeface="Roboto"/>
              </a:rPr>
              <a:t>We used </a:t>
            </a:r>
            <a:r>
              <a:rPr lang="en-US" sz="1200" b="1" dirty="0">
                <a:latin typeface="Roboto"/>
                <a:ea typeface="Roboto"/>
                <a:cs typeface="Roboto"/>
                <a:sym typeface="Roboto"/>
              </a:rPr>
              <a:t>Nmap</a:t>
            </a:r>
            <a:r>
              <a:rPr lang="en-US" sz="1600" b="1" dirty="0">
                <a:latin typeface="Roboto"/>
                <a:ea typeface="Roboto"/>
                <a:cs typeface="Roboto"/>
                <a:sym typeface="Roboto"/>
              </a:rPr>
              <a:t> </a:t>
            </a:r>
            <a:r>
              <a:rPr lang="en-US" sz="1200" dirty="0">
                <a:latin typeface="Roboto"/>
                <a:ea typeface="Roboto"/>
                <a:cs typeface="Roboto"/>
                <a:sym typeface="Roboto"/>
              </a:rPr>
              <a:t>to scan any ports which is open also other services in the network</a:t>
            </a: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323831" y="712611"/>
            <a:ext cx="533372" cy="531373"/>
            <a:chOff x="457200" y="1378813"/>
            <a:chExt cx="695400" cy="692703"/>
          </a:xfrm>
        </p:grpSpPr>
        <p:sp>
          <p:nvSpPr>
            <p:cNvPr id="1094" name="Google Shape;1094;p61"/>
            <p:cNvSpPr/>
            <p:nvPr/>
          </p:nvSpPr>
          <p:spPr>
            <a:xfrm>
              <a:off x="457200" y="1378813"/>
              <a:ext cx="695400" cy="46419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3" y="1803199"/>
              <a:ext cx="340325" cy="268317"/>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6" name="Google Shape;1096;p61"/>
          <p:cNvGrpSpPr/>
          <p:nvPr/>
        </p:nvGrpSpPr>
        <p:grpSpPr>
          <a:xfrm>
            <a:off x="104639" y="2571750"/>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49760" y="3032883"/>
            <a:ext cx="1972153" cy="1624656"/>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49760" y="2924943"/>
            <a:ext cx="2139283" cy="2028169"/>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Clr>
                <a:schemeClr val="dk1"/>
              </a:buClr>
              <a:buSzPts val="1100"/>
              <a:buFont typeface="Arial"/>
              <a:buNone/>
            </a:pPr>
            <a:r>
              <a:rPr lang="en-CA" sz="1200" dirty="0">
                <a:latin typeface="Roboto"/>
                <a:ea typeface="Roboto"/>
                <a:cs typeface="Roboto"/>
                <a:sym typeface="Roboto"/>
              </a:rPr>
              <a:t>We found that IP address 192.168.1.105 had an open port 80, through which we were able to access a directory with important files.</a:t>
            </a:r>
            <a:endParaRPr sz="1200" dirty="0">
              <a:latin typeface="Roboto"/>
              <a:ea typeface="Roboto"/>
              <a:cs typeface="Roboto"/>
              <a:sym typeface="Roboto"/>
            </a:endParaRPr>
          </a:p>
        </p:txBody>
      </p:sp>
      <p:grpSp>
        <p:nvGrpSpPr>
          <p:cNvPr id="1101" name="Google Shape;1101;p61"/>
          <p:cNvGrpSpPr/>
          <p:nvPr/>
        </p:nvGrpSpPr>
        <p:grpSpPr>
          <a:xfrm>
            <a:off x="5818421" y="622102"/>
            <a:ext cx="533372" cy="533480"/>
            <a:chOff x="457200" y="1378813"/>
            <a:chExt cx="695400" cy="695450"/>
          </a:xfrm>
        </p:grpSpPr>
        <p:sp>
          <p:nvSpPr>
            <p:cNvPr id="1102" name="Google Shape;1102;p61"/>
            <p:cNvSpPr/>
            <p:nvPr/>
          </p:nvSpPr>
          <p:spPr>
            <a:xfrm>
              <a:off x="457200" y="1378813"/>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9CFAC470-25CB-4A5A-9541-7F68497D7211}"/>
              </a:ext>
            </a:extLst>
          </p:cNvPr>
          <p:cNvPicPr>
            <a:picLocks noChangeAspect="1"/>
          </p:cNvPicPr>
          <p:nvPr/>
        </p:nvPicPr>
        <p:blipFill>
          <a:blip r:embed="rId3"/>
          <a:stretch>
            <a:fillRect/>
          </a:stretch>
        </p:blipFill>
        <p:spPr>
          <a:xfrm>
            <a:off x="3084592" y="1098702"/>
            <a:ext cx="5315129" cy="2058825"/>
          </a:xfrm>
          <a:prstGeom prst="rect">
            <a:avLst/>
          </a:prstGeom>
        </p:spPr>
      </p:pic>
      <p:pic>
        <p:nvPicPr>
          <p:cNvPr id="3" name="Picture 2">
            <a:extLst>
              <a:ext uri="{FF2B5EF4-FFF2-40B4-BE49-F238E27FC236}">
                <a16:creationId xmlns:a16="http://schemas.microsoft.com/office/drawing/2014/main" id="{335AE025-4570-4835-9118-363EE649D5AF}"/>
              </a:ext>
            </a:extLst>
          </p:cNvPr>
          <p:cNvPicPr>
            <a:picLocks noChangeAspect="1"/>
          </p:cNvPicPr>
          <p:nvPr/>
        </p:nvPicPr>
        <p:blipFill>
          <a:blip r:embed="rId4"/>
          <a:stretch>
            <a:fillRect/>
          </a:stretch>
        </p:blipFill>
        <p:spPr>
          <a:xfrm>
            <a:off x="2359200" y="3282034"/>
            <a:ext cx="6313662" cy="13625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Accessible Files</a:t>
            </a:r>
            <a:endParaRPr dirty="0"/>
          </a:p>
        </p:txBody>
      </p:sp>
      <p:sp>
        <p:nvSpPr>
          <p:cNvPr id="1112" name="Google Shape;1112;p62"/>
          <p:cNvSpPr/>
          <p:nvPr/>
        </p:nvSpPr>
        <p:spPr>
          <a:xfrm flipH="1">
            <a:off x="143858" y="1128917"/>
            <a:ext cx="2142142" cy="1442833"/>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3" name="Google Shape;1113;p62"/>
          <p:cNvSpPr txBox="1"/>
          <p:nvPr/>
        </p:nvSpPr>
        <p:spPr>
          <a:xfrm>
            <a:off x="187668" y="1236807"/>
            <a:ext cx="2428500" cy="3154151"/>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Using port 80, we opened a web browser to see if there was anything important to view.</a:t>
            </a:r>
            <a:endParaRPr sz="1200" dirty="0">
              <a:latin typeface="Roboto"/>
              <a:ea typeface="Roboto"/>
              <a:cs typeface="Roboto"/>
              <a:sym typeface="Roboto"/>
            </a:endParaRPr>
          </a:p>
        </p:txBody>
      </p:sp>
      <p:grpSp>
        <p:nvGrpSpPr>
          <p:cNvPr id="1114" name="Google Shape;1114;p62"/>
          <p:cNvGrpSpPr/>
          <p:nvPr/>
        </p:nvGrpSpPr>
        <p:grpSpPr>
          <a:xfrm>
            <a:off x="314325" y="765306"/>
            <a:ext cx="542279" cy="559690"/>
            <a:chOff x="451380" y="1058322"/>
            <a:chExt cx="707013" cy="729617"/>
          </a:xfrm>
        </p:grpSpPr>
        <p:sp>
          <p:nvSpPr>
            <p:cNvPr id="1115" name="Google Shape;1115;p62"/>
            <p:cNvSpPr/>
            <p:nvPr/>
          </p:nvSpPr>
          <p:spPr>
            <a:xfrm>
              <a:off x="451380" y="1058322"/>
              <a:ext cx="707013" cy="58897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endParaRPr sz="2100" dirty="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0" y="1627175"/>
              <a:ext cx="340325" cy="160764"/>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7" name="Google Shape;1117;p62"/>
          <p:cNvGrpSpPr/>
          <p:nvPr/>
        </p:nvGrpSpPr>
        <p:grpSpPr>
          <a:xfrm>
            <a:off x="314325" y="2573996"/>
            <a:ext cx="533372" cy="533479"/>
            <a:chOff x="457199" y="1378813"/>
            <a:chExt cx="695400" cy="695449"/>
          </a:xfrm>
        </p:grpSpPr>
        <p:sp>
          <p:nvSpPr>
            <p:cNvPr id="1118" name="Google Shape;1118;p62"/>
            <p:cNvSpPr/>
            <p:nvPr/>
          </p:nvSpPr>
          <p:spPr>
            <a:xfrm>
              <a:off x="457199" y="1378813"/>
              <a:ext cx="695400" cy="621301"/>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02</a:t>
              </a:r>
              <a:endParaRPr sz="2100" dirty="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7"/>
              <a:ext cx="340324"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20" name="Google Shape;1120;p62"/>
          <p:cNvSpPr/>
          <p:nvPr/>
        </p:nvSpPr>
        <p:spPr>
          <a:xfrm flipH="1">
            <a:off x="130667" y="3050596"/>
            <a:ext cx="1910783" cy="1683029"/>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104264" y="3035128"/>
            <a:ext cx="2181736" cy="269797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Accessing the files gave us information about users and also the secret files and where it is located.</a:t>
            </a:r>
            <a:endParaRPr sz="1200" dirty="0">
              <a:latin typeface="Roboto"/>
              <a:ea typeface="Roboto"/>
              <a:cs typeface="Roboto"/>
              <a:sym typeface="Roboto"/>
            </a:endParaRPr>
          </a:p>
        </p:txBody>
      </p:sp>
      <p:grpSp>
        <p:nvGrpSpPr>
          <p:cNvPr id="1122" name="Google Shape;1122;p62"/>
          <p:cNvGrpSpPr/>
          <p:nvPr/>
        </p:nvGrpSpPr>
        <p:grpSpPr>
          <a:xfrm>
            <a:off x="5496127" y="637047"/>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7B82464-EC70-4D67-9938-BCEF5BB5B057}"/>
              </a:ext>
            </a:extLst>
          </p:cNvPr>
          <p:cNvPicPr>
            <a:picLocks noChangeAspect="1"/>
          </p:cNvPicPr>
          <p:nvPr/>
        </p:nvPicPr>
        <p:blipFill>
          <a:blip r:embed="rId3"/>
          <a:stretch>
            <a:fillRect/>
          </a:stretch>
        </p:blipFill>
        <p:spPr>
          <a:xfrm>
            <a:off x="3741208" y="1161031"/>
            <a:ext cx="2978569" cy="1666580"/>
          </a:xfrm>
          <a:prstGeom prst="rect">
            <a:avLst/>
          </a:prstGeom>
        </p:spPr>
      </p:pic>
      <p:pic>
        <p:nvPicPr>
          <p:cNvPr id="4" name="Picture 3">
            <a:extLst>
              <a:ext uri="{FF2B5EF4-FFF2-40B4-BE49-F238E27FC236}">
                <a16:creationId xmlns:a16="http://schemas.microsoft.com/office/drawing/2014/main" id="{5890726E-31E7-4A79-904C-369C0DBE7977}"/>
              </a:ext>
            </a:extLst>
          </p:cNvPr>
          <p:cNvPicPr>
            <a:picLocks noChangeAspect="1"/>
          </p:cNvPicPr>
          <p:nvPr/>
        </p:nvPicPr>
        <p:blipFill>
          <a:blip r:embed="rId4"/>
          <a:stretch>
            <a:fillRect/>
          </a:stretch>
        </p:blipFill>
        <p:spPr>
          <a:xfrm>
            <a:off x="2098451" y="2896158"/>
            <a:ext cx="6857882" cy="160268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TM03457464[[fn=Dividend]]</Template>
  <TotalTime>1237</TotalTime>
  <Words>1308</Words>
  <Application>Microsoft Office PowerPoint</Application>
  <PresentationFormat>On-screen Show (16:9)</PresentationFormat>
  <Paragraphs>237</Paragraphs>
  <Slides>25</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Roboto Light</vt:lpstr>
      <vt:lpstr>Arial</vt:lpstr>
      <vt:lpstr>Roboto</vt:lpstr>
      <vt:lpstr>Roboto Thin</vt:lpstr>
      <vt:lpstr>Roboto Black</vt:lpstr>
      <vt:lpstr>Roboto Medium</vt:lpstr>
      <vt:lpstr>Roboto</vt:lpstr>
      <vt:lpstr>Simple Light</vt:lpstr>
      <vt:lpstr>Capstone Engagement Assessment, Analysis,  and Hardening of a Vulnerable System by Junior Stanley Paruthiyil</vt:lpstr>
      <vt:lpstr>Table of Contents </vt:lpstr>
      <vt:lpstr>Network Topology </vt:lpstr>
      <vt:lpstr>Network Topology</vt:lpstr>
      <vt:lpstr>Red Team Security Assessment </vt:lpstr>
      <vt:lpstr>Recon: Describing the Target</vt:lpstr>
      <vt:lpstr>Vulnerability Assessment</vt:lpstr>
      <vt:lpstr>Exploitation: Open Port 80</vt:lpstr>
      <vt:lpstr>Exploitation: Accessible Files</vt:lpstr>
      <vt:lpstr>Exploitation: Brute Force Password</vt:lpstr>
      <vt:lpstr>Exploitation : Hashed Password</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Takeaway </vt:lpstr>
      <vt:lpstr>Takeaway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 </cp:lastModifiedBy>
  <cp:revision>52</cp:revision>
  <dcterms:modified xsi:type="dcterms:W3CDTF">2021-06-02T15:16:51Z</dcterms:modified>
</cp:coreProperties>
</file>